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  <p:sldMasterId id="2147484901" r:id="rId2"/>
    <p:sldMasterId id="2147484906" r:id="rId3"/>
  </p:sldMasterIdLst>
  <p:notesMasterIdLst>
    <p:notesMasterId r:id="rId43"/>
  </p:notesMasterIdLst>
  <p:handoutMasterIdLst>
    <p:handoutMasterId r:id="rId44"/>
  </p:handoutMasterIdLst>
  <p:sldIdLst>
    <p:sldId id="257" r:id="rId4"/>
    <p:sldId id="258" r:id="rId5"/>
    <p:sldId id="282" r:id="rId6"/>
    <p:sldId id="280" r:id="rId7"/>
    <p:sldId id="259" r:id="rId8"/>
    <p:sldId id="260" r:id="rId9"/>
    <p:sldId id="262" r:id="rId10"/>
    <p:sldId id="284" r:id="rId11"/>
    <p:sldId id="285" r:id="rId12"/>
    <p:sldId id="305" r:id="rId13"/>
    <p:sldId id="287" r:id="rId14"/>
    <p:sldId id="288" r:id="rId15"/>
    <p:sldId id="264" r:id="rId16"/>
    <p:sldId id="289" r:id="rId17"/>
    <p:sldId id="266" r:id="rId18"/>
    <p:sldId id="291" r:id="rId19"/>
    <p:sldId id="267" r:id="rId20"/>
    <p:sldId id="309" r:id="rId21"/>
    <p:sldId id="310" r:id="rId22"/>
    <p:sldId id="294" r:id="rId23"/>
    <p:sldId id="295" r:id="rId24"/>
    <p:sldId id="296" r:id="rId25"/>
    <p:sldId id="268" r:id="rId26"/>
    <p:sldId id="298" r:id="rId27"/>
    <p:sldId id="299" r:id="rId28"/>
    <p:sldId id="269" r:id="rId29"/>
    <p:sldId id="300" r:id="rId30"/>
    <p:sldId id="270" r:id="rId31"/>
    <p:sldId id="301" r:id="rId32"/>
    <p:sldId id="271" r:id="rId33"/>
    <p:sldId id="272" r:id="rId34"/>
    <p:sldId id="273" r:id="rId35"/>
    <p:sldId id="307" r:id="rId36"/>
    <p:sldId id="275" r:id="rId37"/>
    <p:sldId id="303" r:id="rId38"/>
    <p:sldId id="276" r:id="rId39"/>
    <p:sldId id="281" r:id="rId40"/>
    <p:sldId id="306" r:id="rId41"/>
    <p:sldId id="304" r:id="rId4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339"/>
    <a:srgbClr val="E2381C"/>
    <a:srgbClr val="6600FF"/>
    <a:srgbClr val="000000"/>
    <a:srgbClr val="DE6114"/>
    <a:srgbClr val="D1742F"/>
    <a:srgbClr val="DC3E1E"/>
    <a:srgbClr val="8CF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472" autoAdjust="0"/>
  </p:normalViewPr>
  <p:slideViewPr>
    <p:cSldViewPr>
      <p:cViewPr>
        <p:scale>
          <a:sx n="72" d="100"/>
          <a:sy n="72" d="100"/>
        </p:scale>
        <p:origin x="-13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412" y="-120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D0259EE1-7584-4EB1-BB1D-981E20666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93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188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9B99928D-8FFD-460E-A7CF-48530061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66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C636C-70F9-45DE-B34F-217EBE45C5B2}" type="slidenum">
              <a:rPr lang="en-US"/>
              <a:pPr/>
              <a:t>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9928D-8FFD-460E-A7CF-48530061D9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9928D-8FFD-460E-A7CF-48530061D9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9928D-8FFD-460E-A7CF-48530061D94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165850"/>
            <a:ext cx="8286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96000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IAP-VII Informatie</a:t>
            </a:r>
          </a:p>
          <a:p>
            <a:pPr eaLnBrk="0" hangingPunct="0">
              <a:defRPr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D5892C-C112-4869-8533-0AC765F40A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46378368"/>
              </p:ext>
            </p:extLst>
          </p:nvPr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 userDrawn="1"/>
        </p:nvSpPr>
        <p:spPr bwMode="auto">
          <a:xfrm>
            <a:off x="574674" y="741431"/>
            <a:ext cx="855848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4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>
                <a:solidFill>
                  <a:srgbClr val="1F497D"/>
                </a:solidFill>
              </a:rPr>
              <a:pPr/>
              <a:t>‹#›</a:t>
            </a:fld>
            <a:endParaRPr lang="fr-F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6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248" y="6237312"/>
            <a:ext cx="1224136" cy="476250"/>
          </a:xfrm>
        </p:spPr>
        <p:txBody>
          <a:bodyPr/>
          <a:lstStyle>
            <a:lvl1pPr>
              <a:defRPr/>
            </a:lvl1pPr>
          </a:lstStyle>
          <a:p>
            <a:fld id="{125F26DC-071E-410A-A06D-962901035FEA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770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72187"/>
            <a:ext cx="93438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02818052"/>
              </p:ext>
            </p:extLst>
          </p:nvPr>
        </p:nvGraphicFramePr>
        <p:xfrm>
          <a:off x="8297863" y="0"/>
          <a:ext cx="828675" cy="78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3" y="0"/>
                        <a:ext cx="828675" cy="7876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2"/>
          <p:cNvSpPr>
            <a:spLocks noChangeShapeType="1"/>
          </p:cNvSpPr>
          <p:nvPr userDrawn="1"/>
        </p:nvSpPr>
        <p:spPr bwMode="auto">
          <a:xfrm>
            <a:off x="529838" y="764704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76950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IUAP-VII Informatie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FE9587D-8C0D-4464-96A7-7F9A039FCE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92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084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00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165850"/>
            <a:ext cx="8286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96000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rgbClr val="1F497D"/>
                </a:solidFill>
              </a:rPr>
              <a:t>IAP-VII Informatie</a:t>
            </a:r>
          </a:p>
          <a:p>
            <a:pPr eaLnBrk="0" hangingPunct="0">
              <a:defRPr/>
            </a:pPr>
            <a:endParaRPr lang="en-US" sz="1200" dirty="0" smtClean="0">
              <a:solidFill>
                <a:srgbClr val="1F497D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D5892C-C112-4869-8533-0AC765F40A89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93743673"/>
              </p:ext>
            </p:extLst>
          </p:nvPr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 userDrawn="1"/>
        </p:nvSpPr>
        <p:spPr bwMode="auto">
          <a:xfrm>
            <a:off x="574674" y="701675"/>
            <a:ext cx="855848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98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72187"/>
            <a:ext cx="93438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51855442"/>
              </p:ext>
            </p:extLst>
          </p:nvPr>
        </p:nvGraphicFramePr>
        <p:xfrm>
          <a:off x="8297863" y="0"/>
          <a:ext cx="828675" cy="78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3" y="0"/>
                        <a:ext cx="828675" cy="7876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2"/>
          <p:cNvSpPr>
            <a:spLocks noChangeShapeType="1"/>
          </p:cNvSpPr>
          <p:nvPr userDrawn="1"/>
        </p:nvSpPr>
        <p:spPr bwMode="auto">
          <a:xfrm>
            <a:off x="529838" y="764704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76950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rgbClr val="1F497D"/>
                </a:solidFill>
              </a:rPr>
              <a:t>IUAP-VII Informatie</a:t>
            </a:r>
            <a:endParaRPr lang="en-US" sz="1200" dirty="0" smtClean="0">
              <a:solidFill>
                <a:srgbClr val="1F497D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FE9587D-8C0D-4464-96A7-7F9A039FCE93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1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>
                <a:solidFill>
                  <a:srgbClr val="1F497D"/>
                </a:solidFill>
              </a:rPr>
              <a:pPr/>
              <a:t>‹#›</a:t>
            </a:fld>
            <a:endParaRPr lang="fr-F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248" y="6237312"/>
            <a:ext cx="1224136" cy="476250"/>
          </a:xfrm>
        </p:spPr>
        <p:txBody>
          <a:bodyPr/>
          <a:lstStyle>
            <a:lvl1pPr>
              <a:defRPr/>
            </a:lvl1pPr>
          </a:lstStyle>
          <a:p>
            <a:fld id="{125F26DC-071E-410A-A06D-962901035FEA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57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165850"/>
            <a:ext cx="8286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96000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rgbClr val="1F497D"/>
                </a:solidFill>
              </a:rPr>
              <a:t>IAP-VII Informatie</a:t>
            </a:r>
          </a:p>
          <a:p>
            <a:pPr eaLnBrk="0" hangingPunct="0">
              <a:defRPr/>
            </a:pPr>
            <a:endParaRPr lang="en-US" sz="1200" dirty="0" smtClean="0">
              <a:solidFill>
                <a:srgbClr val="1F497D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D5892C-C112-4869-8533-0AC765F40A89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20995453"/>
              </p:ext>
            </p:extLst>
          </p:nvPr>
        </p:nvGraphicFramePr>
        <p:xfrm>
          <a:off x="8518525" y="-4763"/>
          <a:ext cx="622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-4763"/>
                        <a:ext cx="622300" cy="747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 userDrawn="1"/>
        </p:nvSpPr>
        <p:spPr bwMode="auto">
          <a:xfrm>
            <a:off x="384698" y="701675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4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nly Logo Belspo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72187"/>
            <a:ext cx="93438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g_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72850004"/>
              </p:ext>
            </p:extLst>
          </p:nvPr>
        </p:nvGraphicFramePr>
        <p:xfrm>
          <a:off x="8297863" y="0"/>
          <a:ext cx="828675" cy="78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Image" r:id="rId5" imgW="1968254" imgH="2374603" progId="">
                  <p:embed/>
                </p:oleObj>
              </mc:Choice>
              <mc:Fallback>
                <p:oleObj name="Image" r:id="rId5" imgW="1968254" imgH="23746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3" y="0"/>
                        <a:ext cx="828675" cy="7876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2"/>
          <p:cNvSpPr>
            <a:spLocks noChangeShapeType="1"/>
          </p:cNvSpPr>
          <p:nvPr userDrawn="1"/>
        </p:nvSpPr>
        <p:spPr bwMode="auto">
          <a:xfrm>
            <a:off x="529838" y="764704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539552" y="6076950"/>
            <a:ext cx="85967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1550" y="6283325"/>
            <a:ext cx="2087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rgbClr val="1F497D"/>
                </a:solidFill>
              </a:rPr>
              <a:t>IUAP-VII Informatie</a:t>
            </a:r>
            <a:endParaRPr lang="en-US" sz="1200" dirty="0" smtClean="0">
              <a:solidFill>
                <a:srgbClr val="1F497D"/>
              </a:solidFill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FE9587D-8C0D-4464-96A7-7F9A039FCE93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3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vmlDrawing" Target="../drawings/vmlDrawing4.vml"/><Relationship Id="rId5" Type="http://schemas.openxmlformats.org/officeDocument/2006/relationships/theme" Target="../theme/theme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vmlDrawing" Target="../drawings/vmlDrawing7.vml"/><Relationship Id="rId5" Type="http://schemas.openxmlformats.org/officeDocument/2006/relationships/theme" Target="../theme/them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1028" name="Picture 3" descr="Only Logo Belspo Wh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20296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g_logo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378368"/>
              </p:ext>
            </p:extLst>
          </p:nvPr>
        </p:nvGraphicFramePr>
        <p:xfrm>
          <a:off x="8519187" y="-5049"/>
          <a:ext cx="621085" cy="74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Image" r:id="rId8" imgW="1968254" imgH="2374603" progId="">
                  <p:embed/>
                </p:oleObj>
              </mc:Choice>
              <mc:Fallback>
                <p:oleObj name="Image" r:id="rId8" imgW="1968254" imgH="2374603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9187" y="-5049"/>
                        <a:ext cx="621085" cy="7482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371446" y="741431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78074" y="6143210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019925" y="6267450"/>
            <a:ext cx="1296988" cy="3302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B3DF83-2251-4A6B-B39A-83AC8E88CA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chemeClr val="tx2"/>
                </a:solidFill>
              </a:rPr>
              <a:t>IAP-VII Informatie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8" r:id="rId2"/>
    <p:sldLayoutId id="214748489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1028" name="Picture 3" descr="Only Logo Belspo 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20296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g_log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75259"/>
              </p:ext>
            </p:extLst>
          </p:nvPr>
        </p:nvGraphicFramePr>
        <p:xfrm>
          <a:off x="8519187" y="-5049"/>
          <a:ext cx="621085" cy="74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Image" r:id="rId9" imgW="1968254" imgH="2374603" progId="">
                  <p:embed/>
                </p:oleObj>
              </mc:Choice>
              <mc:Fallback>
                <p:oleObj name="Image" r:id="rId9" imgW="1968254" imgH="23746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9187" y="-5049"/>
                        <a:ext cx="621085" cy="7482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384698" y="741431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78074" y="6143210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019925" y="6267450"/>
            <a:ext cx="1296988" cy="3302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B3DF83-2251-4A6B-B39A-83AC8E88CA8C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rgbClr val="1F497D"/>
                </a:solidFill>
              </a:rPr>
              <a:t>IAP-VII Informatie</a:t>
            </a:r>
          </a:p>
        </p:txBody>
      </p:sp>
    </p:spTree>
    <p:extLst>
      <p:ext uri="{BB962C8B-B14F-4D97-AF65-F5344CB8AC3E}">
        <p14:creationId xmlns:p14="http://schemas.microsoft.com/office/powerpoint/2010/main" val="36095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1028" name="Picture 3" descr="Only Logo Belspo 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120296"/>
            <a:ext cx="8810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g_log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5400"/>
            <a:ext cx="5778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842564"/>
              </p:ext>
            </p:extLst>
          </p:nvPr>
        </p:nvGraphicFramePr>
        <p:xfrm>
          <a:off x="8519187" y="-5049"/>
          <a:ext cx="621085" cy="74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Image" r:id="rId9" imgW="1968254" imgH="2374603" progId="">
                  <p:embed/>
                </p:oleObj>
              </mc:Choice>
              <mc:Fallback>
                <p:oleObj name="Image" r:id="rId9" imgW="1968254" imgH="23746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9187" y="-5049"/>
                        <a:ext cx="621085" cy="7482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384698" y="701675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78074" y="6143210"/>
            <a:ext cx="87484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7999">
                  <a:schemeClr val="accent3"/>
                </a:gs>
                <a:gs pos="36000">
                  <a:schemeClr val="accent6"/>
                </a:gs>
                <a:gs pos="61000">
                  <a:srgbClr val="C00000"/>
                </a:gs>
                <a:gs pos="82001">
                  <a:schemeClr val="accent6"/>
                </a:gs>
                <a:gs pos="100000">
                  <a:schemeClr val="accent1">
                    <a:alpha val="75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019925" y="6267450"/>
            <a:ext cx="1296988" cy="330200"/>
          </a:xfrm>
          <a:prstGeom prst="rect">
            <a:avLst/>
          </a:prstGeom>
        </p:spPr>
        <p:txBody>
          <a:bodyPr/>
          <a:lstStyle>
            <a:lvl1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B3DF83-2251-4A6B-B39A-83AC8E88CA8C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71550" y="6283325"/>
            <a:ext cx="2087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kumimoji="0" lang="nl-BE" sz="1200" dirty="0" smtClean="0">
                <a:solidFill>
                  <a:srgbClr val="1F497D"/>
                </a:solidFill>
              </a:rPr>
              <a:t>IAP-VII Informatie</a:t>
            </a:r>
          </a:p>
        </p:txBody>
      </p:sp>
    </p:spTree>
    <p:extLst>
      <p:ext uri="{BB962C8B-B14F-4D97-AF65-F5344CB8AC3E}">
        <p14:creationId xmlns:p14="http://schemas.microsoft.com/office/powerpoint/2010/main" val="101243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ap-secretariat@belspo.b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spo.be/bccm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spo.be/ia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2922116" y="4928975"/>
            <a:ext cx="43211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09/11/2012</a:t>
            </a:r>
          </a:p>
          <a:p>
            <a:pPr algn="ctr">
              <a:spcBef>
                <a:spcPct val="50000"/>
              </a:spcBef>
            </a:pPr>
            <a:r>
              <a:rPr lang="nl-BE" sz="1800" b="1" dirty="0" smtClean="0">
                <a:latin typeface="Arial" pitchFamily="34" charset="0"/>
                <a:cs typeface="Arial" pitchFamily="34" charset="0"/>
              </a:rPr>
              <a:t>13/11/2012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619250" y="1696685"/>
            <a:ext cx="70564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IUAP FASE VII</a:t>
            </a:r>
          </a:p>
          <a:p>
            <a:pPr algn="ctr">
              <a:spcBef>
                <a:spcPct val="50000"/>
              </a:spcBef>
            </a:pPr>
            <a:r>
              <a:rPr lang="nl-B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(2012-2017)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1482688" y="3356992"/>
            <a:ext cx="72000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nl-BE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Informatievergadering</a:t>
            </a:r>
            <a:endParaRPr lang="nl-BE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4219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552" y="60877"/>
            <a:ext cx="76328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Organisatie netwerk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(3)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3203575" y="5300663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nl-BE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26231" y="940972"/>
            <a:ext cx="7811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b="1" u="sng" dirty="0" smtClean="0">
                <a:latin typeface="Arial" charset="0"/>
              </a:rPr>
              <a:t>Richtlijnen voor de website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8138" y="1535957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Partners 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Samenvatting </a:t>
            </a:r>
            <a:r>
              <a:rPr lang="nl-NL" sz="2300" dirty="0" smtClean="0">
                <a:latin typeface="Arial" pitchFamily="34" charset="0"/>
                <a:cs typeface="Arial" pitchFamily="34" charset="0"/>
              </a:rPr>
              <a:t>/ beschrijving van het project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Lijst </a:t>
            </a:r>
            <a:r>
              <a:rPr lang="nl-NL" sz="2300" dirty="0">
                <a:latin typeface="Arial" pitchFamily="34" charset="0"/>
                <a:cs typeface="Arial" pitchFamily="34" charset="0"/>
              </a:rPr>
              <a:t>van de publicaties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IUAP-studiedagen, workshops, symposia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Network-</a:t>
            </a:r>
            <a:r>
              <a:rPr lang="nl-NL" sz="2300" dirty="0" err="1">
                <a:latin typeface="Arial" pitchFamily="34" charset="0"/>
                <a:cs typeface="Arial" pitchFamily="34" charset="0"/>
              </a:rPr>
              <a:t>driven</a:t>
            </a:r>
            <a:r>
              <a:rPr lang="nl-NL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300" dirty="0" err="1">
                <a:latin typeface="Arial" pitchFamily="34" charset="0"/>
                <a:cs typeface="Arial" pitchFamily="34" charset="0"/>
              </a:rPr>
              <a:t>activities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 smtClean="0">
                <a:latin typeface="Arial" pitchFamily="34" charset="0"/>
                <a:cs typeface="Arial" pitchFamily="34" charset="0"/>
              </a:rPr>
              <a:t>Jobaanbiedingen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Nieuwsbrief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Discussieforum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Jaarrapporten </a:t>
            </a:r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434697"/>
            <a:ext cx="724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5775"/>
            <a:r>
              <a:rPr lang="nl-NL" sz="1800" dirty="0">
                <a:latin typeface="Arial" pitchFamily="34" charset="0"/>
                <a:cs typeface="Arial" pitchFamily="34" charset="0"/>
              </a:rPr>
              <a:t>Indien 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nodig	: 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“password-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protected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area”.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defTabSz="485775"/>
            <a:r>
              <a:rPr lang="nl-NL" sz="1800" dirty="0">
                <a:latin typeface="Arial" pitchFamily="34" charset="0"/>
                <a:cs typeface="Arial" pitchFamily="34" charset="0"/>
              </a:rPr>
              <a:t>Niet 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vergeten	: 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logo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Belspo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, link met </a:t>
            </a:r>
            <a:r>
              <a:rPr lang="nl-NL" sz="1800" dirty="0" err="1">
                <a:latin typeface="Arial" pitchFamily="34" charset="0"/>
                <a:cs typeface="Arial" pitchFamily="34" charset="0"/>
              </a:rPr>
              <a:t>Belspo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- en 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IAP-website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552" y="60877"/>
            <a:ext cx="76328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>
                <a:latin typeface="+mj-lt"/>
                <a:ea typeface="+mj-ea"/>
                <a:cs typeface="+mj-cs"/>
              </a:rPr>
              <a:t>Organisatie netwerk 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(4)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755576" y="1554465"/>
            <a:ext cx="8136904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sz="2800" b="1" dirty="0" smtClean="0">
                <a:latin typeface="Arial" charset="0"/>
              </a:rPr>
              <a:t>	</a:t>
            </a:r>
            <a:r>
              <a:rPr lang="nl-BE" sz="2800" b="1" u="sng" dirty="0" err="1" smtClean="0">
                <a:latin typeface="Arial" charset="0"/>
              </a:rPr>
              <a:t>Network-driven</a:t>
            </a:r>
            <a:r>
              <a:rPr lang="nl-BE" sz="2800" b="1" u="sng" dirty="0" smtClean="0">
                <a:latin typeface="Arial" charset="0"/>
              </a:rPr>
              <a:t> training </a:t>
            </a:r>
            <a:r>
              <a:rPr lang="nl-BE" sz="2800" b="1" u="sng" dirty="0" err="1" smtClean="0">
                <a:latin typeface="Arial" charset="0"/>
              </a:rPr>
              <a:t>activitities</a:t>
            </a:r>
            <a:endParaRPr lang="nl-BE" sz="2800" b="1" u="sng" dirty="0" smtClean="0">
              <a:latin typeface="Arial" charset="0"/>
            </a:endParaRPr>
          </a:p>
          <a:p>
            <a:pPr lvl="1">
              <a:spcBef>
                <a:spcPts val="3600"/>
              </a:spcBef>
              <a:buFont typeface="Wingdings" pitchFamily="2" charset="2"/>
              <a:buChar char="§"/>
            </a:pPr>
            <a:r>
              <a:rPr lang="nl-BE" sz="2800" dirty="0" smtClean="0">
                <a:latin typeface="Arial" charset="0"/>
              </a:rPr>
              <a:t>ter bevordering van de interdisciplinaire opleiding van </a:t>
            </a:r>
            <a:r>
              <a:rPr lang="nl-BE" sz="2800" dirty="0" err="1" smtClean="0">
                <a:latin typeface="Arial" charset="0"/>
              </a:rPr>
              <a:t>phD</a:t>
            </a:r>
            <a:r>
              <a:rPr lang="nl-BE" sz="2800" dirty="0" smtClean="0">
                <a:latin typeface="Arial" charset="0"/>
              </a:rPr>
              <a:t> students en postdocs</a:t>
            </a:r>
          </a:p>
          <a:p>
            <a:pPr lvl="1">
              <a:spcBef>
                <a:spcPts val="3000"/>
              </a:spcBef>
              <a:buFont typeface="Wingdings" pitchFamily="2" charset="2"/>
              <a:buChar char="§"/>
            </a:pPr>
            <a:r>
              <a:rPr lang="nl-BE" sz="2800" dirty="0" err="1" smtClean="0">
                <a:latin typeface="Arial" charset="0"/>
              </a:rPr>
              <a:t>graduate</a:t>
            </a:r>
            <a:r>
              <a:rPr lang="nl-BE" sz="2800" dirty="0" smtClean="0">
                <a:latin typeface="Arial" charset="0"/>
              </a:rPr>
              <a:t> school, </a:t>
            </a:r>
            <a:r>
              <a:rPr lang="nl-BE" sz="2800" dirty="0" err="1" smtClean="0">
                <a:latin typeface="Arial" charset="0"/>
              </a:rPr>
              <a:t>summer</a:t>
            </a:r>
            <a:r>
              <a:rPr lang="nl-BE" sz="2800" dirty="0" smtClean="0">
                <a:latin typeface="Arial" charset="0"/>
              </a:rPr>
              <a:t> schools </a:t>
            </a:r>
            <a:r>
              <a:rPr lang="nl-BE" sz="2800" dirty="0" err="1" smtClean="0">
                <a:latin typeface="Arial" charset="0"/>
              </a:rPr>
              <a:t>etc</a:t>
            </a:r>
            <a:r>
              <a:rPr lang="nl-BE" sz="2800" dirty="0" smtClean="0">
                <a:latin typeface="Arial" charset="0"/>
              </a:rPr>
              <a:t>….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nl-BE" sz="2800" b="0" dirty="0" smtClean="0">
              <a:latin typeface="Arial" charset="0"/>
            </a:endParaRP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3203575" y="5300663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nl-BE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971600" y="1484784"/>
            <a:ext cx="81724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defTabSz="4572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 defTabSz="4572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 defTabSz="4572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71713" indent="-457200" defTabSz="4572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08300" indent="-457200" defTabSz="4572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65500" indent="-4572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22700" indent="-4572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79900" indent="-4572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37100" indent="-4572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>
                <a:latin typeface="Arial" charset="0"/>
              </a:rPr>
              <a:t>Organiseren van </a:t>
            </a:r>
            <a:r>
              <a:rPr lang="nl-BE" sz="2100" b="0" dirty="0" smtClean="0">
                <a:latin typeface="Arial" charset="0"/>
              </a:rPr>
              <a:t>vergaderingen (</a:t>
            </a:r>
            <a:r>
              <a:rPr lang="nl-BE" sz="2100" b="0" dirty="0" err="1" smtClean="0">
                <a:latin typeface="Arial" charset="0"/>
              </a:rPr>
              <a:t>WP-meetings</a:t>
            </a:r>
            <a:r>
              <a:rPr lang="nl-BE" sz="2100" b="0" dirty="0" smtClean="0">
                <a:latin typeface="Arial" charset="0"/>
              </a:rPr>
              <a:t>,…)</a:t>
            </a:r>
            <a:endParaRPr lang="nl-BE" sz="2100" b="0" dirty="0">
              <a:latin typeface="Arial" charset="0"/>
            </a:endParaRP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dirty="0">
                <a:latin typeface="Arial" charset="0"/>
              </a:rPr>
              <a:t>C</a:t>
            </a:r>
            <a:r>
              <a:rPr lang="nl-BE" sz="2100" dirty="0" smtClean="0">
                <a:latin typeface="Arial" charset="0"/>
              </a:rPr>
              <a:t>ontacten </a:t>
            </a:r>
            <a:r>
              <a:rPr lang="nl-BE" sz="2100" dirty="0">
                <a:latin typeface="Arial" charset="0"/>
              </a:rPr>
              <a:t>tussen de onderzoekers van </a:t>
            </a:r>
            <a:r>
              <a:rPr lang="nl-BE" sz="2100" dirty="0" smtClean="0">
                <a:latin typeface="Arial" charset="0"/>
              </a:rPr>
              <a:t>de verschillende </a:t>
            </a:r>
            <a:r>
              <a:rPr lang="nl-BE" sz="2100" dirty="0">
                <a:latin typeface="Arial" charset="0"/>
              </a:rPr>
              <a:t>ploegen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>
                <a:latin typeface="Arial" charset="0"/>
              </a:rPr>
              <a:t>Uitwisselen van personeel, informatie en materiaal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>
                <a:latin typeface="Arial" charset="0"/>
              </a:rPr>
              <a:t>Gemeenschappelijk gebruik van uitrusting, gegevensbanken,...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 smtClean="0">
                <a:latin typeface="Arial" charset="0"/>
              </a:rPr>
              <a:t>Gemeenschappelijke </a:t>
            </a:r>
            <a:r>
              <a:rPr lang="nl-BE" sz="2100" b="0" dirty="0">
                <a:latin typeface="Arial" charset="0"/>
              </a:rPr>
              <a:t>activiteiten: </a:t>
            </a:r>
            <a:r>
              <a:rPr lang="nl-BE" sz="2100" b="0" dirty="0" err="1" smtClean="0">
                <a:latin typeface="Arial" charset="0"/>
              </a:rPr>
              <a:t>network</a:t>
            </a:r>
            <a:r>
              <a:rPr lang="nl-BE" sz="2100" dirty="0" err="1" smtClean="0">
                <a:latin typeface="Arial" charset="0"/>
              </a:rPr>
              <a:t>-</a:t>
            </a:r>
            <a:r>
              <a:rPr lang="nl-BE" sz="2100" b="0" dirty="0" err="1" smtClean="0">
                <a:latin typeface="Arial" charset="0"/>
              </a:rPr>
              <a:t>driven</a:t>
            </a:r>
            <a:r>
              <a:rPr lang="nl-BE" sz="2100" b="0" dirty="0" smtClean="0">
                <a:latin typeface="Arial" charset="0"/>
              </a:rPr>
              <a:t> training </a:t>
            </a:r>
            <a:r>
              <a:rPr lang="nl-BE" sz="2100" b="0" dirty="0" err="1" smtClean="0">
                <a:latin typeface="Arial" charset="0"/>
              </a:rPr>
              <a:t>activities</a:t>
            </a:r>
            <a:r>
              <a:rPr lang="nl-BE" sz="2100" dirty="0" smtClean="0">
                <a:latin typeface="Arial" charset="0"/>
              </a:rPr>
              <a:t>, symposia, </a:t>
            </a:r>
            <a:r>
              <a:rPr lang="nl-BE" sz="2100" dirty="0" err="1" smtClean="0">
                <a:latin typeface="Arial" charset="0"/>
              </a:rPr>
              <a:t>co-promotorschap</a:t>
            </a:r>
            <a:r>
              <a:rPr lang="nl-BE" sz="2100" dirty="0" smtClean="0">
                <a:latin typeface="Arial" charset="0"/>
              </a:rPr>
              <a:t> </a:t>
            </a:r>
            <a:r>
              <a:rPr lang="nl-BE" sz="2100" b="0" dirty="0" smtClean="0">
                <a:latin typeface="Arial" charset="0"/>
              </a:rPr>
              <a:t>voor thesissen, …..</a:t>
            </a:r>
            <a:endParaRPr lang="nl-BE" sz="2100" b="0" dirty="0">
              <a:latin typeface="Arial" charset="0"/>
            </a:endParaRP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>
                <a:latin typeface="Arial" charset="0"/>
              </a:rPr>
              <a:t>Copublicaties, </a:t>
            </a:r>
            <a:r>
              <a:rPr lang="nl-BE" sz="2100" b="0" dirty="0" smtClean="0">
                <a:latin typeface="Arial" charset="0"/>
              </a:rPr>
              <a:t>EU-projecten, ….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 smtClean="0">
                <a:latin typeface="Arial" charset="0"/>
              </a:rPr>
              <a:t>Website </a:t>
            </a:r>
            <a:r>
              <a:rPr lang="nl-BE" sz="2100" b="0" dirty="0">
                <a:latin typeface="Arial" charset="0"/>
              </a:rPr>
              <a:t>van het netwerk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100" b="0" dirty="0">
                <a:latin typeface="Arial" charset="0"/>
              </a:rPr>
              <a:t>Elektronische </a:t>
            </a:r>
            <a:r>
              <a:rPr lang="nl-BE" sz="2100" b="0" dirty="0" err="1" smtClean="0">
                <a:latin typeface="Arial" charset="0"/>
              </a:rPr>
              <a:t>newsletter</a:t>
            </a:r>
            <a:r>
              <a:rPr lang="nl-BE" sz="2100" b="0" dirty="0" smtClean="0">
                <a:latin typeface="Arial" charset="0"/>
              </a:rPr>
              <a:t>,…</a:t>
            </a:r>
            <a:endParaRPr lang="en-US" sz="2100" b="0" dirty="0">
              <a:latin typeface="Arial" charset="0"/>
            </a:endParaRP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862855" y="908720"/>
            <a:ext cx="7021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b="1" u="sng" dirty="0">
                <a:latin typeface="Arial" charset="0"/>
              </a:rPr>
              <a:t>Goede praktijken van een IUAP-netwerk</a:t>
            </a:r>
            <a:endParaRPr lang="fr-FR" b="1" u="sng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60877"/>
            <a:ext cx="76328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>
                <a:latin typeface="+mj-lt"/>
                <a:ea typeface="+mj-ea"/>
                <a:cs typeface="+mj-cs"/>
              </a:rPr>
              <a:t>Organisatie netwerk 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(5)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39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1003176" y="1844824"/>
            <a:ext cx="7634621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endParaRPr lang="nl-BE" sz="2800" b="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nl-BE" sz="2600" b="0" dirty="0">
                <a:latin typeface="Arial" charset="0"/>
              </a:rPr>
              <a:t>Elke </a:t>
            </a:r>
            <a:r>
              <a:rPr lang="nl-BE" sz="2600" dirty="0" smtClean="0">
                <a:latin typeface="Arial" charset="0"/>
              </a:rPr>
              <a:t>Int</a:t>
            </a:r>
            <a:r>
              <a:rPr lang="nl-BE" sz="2600" b="0" dirty="0" smtClean="0">
                <a:latin typeface="Arial" charset="0"/>
              </a:rPr>
              <a:t>-partner </a:t>
            </a:r>
            <a:r>
              <a:rPr lang="nl-BE" sz="2600" b="0" dirty="0">
                <a:latin typeface="Arial" charset="0"/>
              </a:rPr>
              <a:t>wordt </a:t>
            </a:r>
            <a:r>
              <a:rPr lang="nl-BE" sz="2600" b="0" dirty="0" smtClean="0">
                <a:latin typeface="Arial" charset="0"/>
              </a:rPr>
              <a:t>“opgevolgd” </a:t>
            </a:r>
            <a:r>
              <a:rPr lang="nl-BE" sz="2600" b="0" dirty="0">
                <a:latin typeface="Arial" charset="0"/>
              </a:rPr>
              <a:t>door een Belgische partner</a:t>
            </a:r>
          </a:p>
          <a:p>
            <a:pPr>
              <a:buFont typeface="Wingdings" pitchFamily="2" charset="2"/>
              <a:buChar char="§"/>
            </a:pPr>
            <a:endParaRPr lang="nl-BE" sz="2600" b="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nl-BE" sz="2600" b="0" dirty="0">
                <a:latin typeface="Arial" charset="0"/>
              </a:rPr>
              <a:t>Contract tussen de Instelling van de </a:t>
            </a:r>
            <a:r>
              <a:rPr lang="nl-BE" sz="2600" dirty="0" smtClean="0">
                <a:latin typeface="Arial" charset="0"/>
              </a:rPr>
              <a:t>Int</a:t>
            </a:r>
            <a:r>
              <a:rPr lang="nl-BE" sz="2600" b="0" dirty="0" smtClean="0">
                <a:latin typeface="Arial" charset="0"/>
              </a:rPr>
              <a:t>-partner </a:t>
            </a:r>
            <a:r>
              <a:rPr lang="nl-BE" sz="2600" b="0" dirty="0">
                <a:latin typeface="Arial" charset="0"/>
              </a:rPr>
              <a:t>en de </a:t>
            </a:r>
            <a:r>
              <a:rPr lang="nl-BE" sz="2600" dirty="0" smtClean="0">
                <a:latin typeface="Arial" charset="0"/>
              </a:rPr>
              <a:t>Instelling </a:t>
            </a:r>
            <a:r>
              <a:rPr lang="nl-BE" sz="2600" b="0" dirty="0" smtClean="0">
                <a:latin typeface="Arial" charset="0"/>
              </a:rPr>
              <a:t>van </a:t>
            </a:r>
            <a:r>
              <a:rPr lang="nl-BE" sz="2600" b="0" dirty="0">
                <a:latin typeface="Arial" charset="0"/>
              </a:rPr>
              <a:t>de Belgische promotor</a:t>
            </a:r>
            <a:endParaRPr lang="en-US" sz="2600" b="0" dirty="0">
              <a:latin typeface="Arial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755576" y="1268760"/>
            <a:ext cx="7704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fr-BE" sz="3600" b="0" i="1" u="sng" dirty="0">
              <a:latin typeface="Arial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827584" y="1196752"/>
            <a:ext cx="804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sz="2750" b="1" u="sng" dirty="0">
                <a:latin typeface="Arial" charset="0"/>
              </a:rPr>
              <a:t>Samenwerking met de </a:t>
            </a:r>
            <a:r>
              <a:rPr lang="nl-BE" sz="2750" b="1" u="sng" dirty="0" smtClean="0">
                <a:latin typeface="Arial" charset="0"/>
              </a:rPr>
              <a:t>Internationale </a:t>
            </a:r>
            <a:r>
              <a:rPr lang="nl-BE" sz="2750" b="1" u="sng" dirty="0">
                <a:latin typeface="Arial" charset="0"/>
              </a:rPr>
              <a:t>partners</a:t>
            </a:r>
            <a:endParaRPr lang="en-US" sz="2750" b="1" u="sng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60877"/>
            <a:ext cx="76328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>
                <a:latin typeface="+mj-lt"/>
                <a:ea typeface="+mj-ea"/>
                <a:cs typeface="+mj-cs"/>
              </a:rPr>
              <a:t>Organisatie netwerk 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(6)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0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</a:t>
            </a:r>
            <a:r>
              <a:rPr lang="nl-NL" sz="4400" b="1" dirty="0">
                <a:latin typeface="+mj-lt"/>
                <a:ea typeface="+mj-ea"/>
                <a:cs typeface="+mj-cs"/>
              </a:rPr>
              <a:t>. </a:t>
            </a:r>
            <a:r>
              <a:rPr lang="nl-BE" sz="4400" b="1" dirty="0">
                <a:latin typeface="+mj-lt"/>
                <a:ea typeface="+mj-ea"/>
                <a:cs typeface="+mj-cs"/>
              </a:rPr>
              <a:t>Uitgavencategorieën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1692275" y="1474326"/>
            <a:ext cx="702151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 b="0" dirty="0" smtClean="0">
                <a:latin typeface="Arial" charset="0"/>
              </a:rPr>
              <a:t>Personeel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 b="0" dirty="0" smtClean="0">
                <a:latin typeface="Arial" charset="0"/>
              </a:rPr>
              <a:t>Werking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 b="0" dirty="0" smtClean="0">
                <a:latin typeface="Arial" charset="0"/>
              </a:rPr>
              <a:t>Uitrusting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 b="0" dirty="0" smtClean="0">
                <a:latin typeface="Arial" charset="0"/>
              </a:rPr>
              <a:t>Onderaanneming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 dirty="0" smtClean="0">
                <a:latin typeface="Arial" charset="0"/>
              </a:rPr>
              <a:t>Overheads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3000" dirty="0" smtClean="0">
                <a:latin typeface="Arial" charset="0"/>
              </a:rPr>
              <a:t>Internationaal partnerschap</a:t>
            </a:r>
          </a:p>
          <a:p>
            <a:pPr>
              <a:spcBef>
                <a:spcPct val="50000"/>
              </a:spcBef>
            </a:pPr>
            <a:endParaRPr lang="en-US" sz="3000" b="0" i="1" u="sng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Personeel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268760"/>
            <a:ext cx="8426895" cy="4612372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spcBef>
                <a:spcPts val="24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Personeelsbudget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min. 60% van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totaal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budget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Doctoraats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en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postdocbeurzen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	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28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max. 60% van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personeelsbudget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(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uitzondering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indien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totaal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budget &lt; 600.000 €)</a:t>
            </a:r>
          </a:p>
          <a:p>
            <a:pPr marL="450850" indent="-450850">
              <a:spcBef>
                <a:spcPts val="2400"/>
              </a:spcBef>
              <a:buFont typeface="Wingdings" pitchFamily="2" charset="2"/>
              <a:buChar char="§"/>
              <a:tabLst>
                <a:tab pos="450850" algn="l"/>
              </a:tabLst>
            </a:pPr>
            <a:r>
              <a:rPr lang="nl-BE" sz="2800" dirty="0" smtClean="0">
                <a:latin typeface="Arial" charset="0"/>
              </a:rPr>
              <a:t>Minstens </a:t>
            </a:r>
            <a:r>
              <a:rPr lang="nl-BE" sz="2800" dirty="0">
                <a:latin typeface="Arial" charset="0"/>
              </a:rPr>
              <a:t>1 </a:t>
            </a:r>
            <a:r>
              <a:rPr lang="nl-BE" sz="2800" dirty="0" err="1">
                <a:latin typeface="Arial" charset="0"/>
              </a:rPr>
              <a:t>full-time</a:t>
            </a:r>
            <a:r>
              <a:rPr lang="nl-BE" sz="2800" dirty="0">
                <a:latin typeface="Arial" charset="0"/>
              </a:rPr>
              <a:t> wetenschapper </a:t>
            </a:r>
            <a:endParaRPr lang="nl-BE" sz="2800" dirty="0" smtClean="0">
              <a:latin typeface="Arial" charset="0"/>
            </a:endParaRPr>
          </a:p>
          <a:p>
            <a:pPr>
              <a:spcBef>
                <a:spcPts val="600"/>
              </a:spcBef>
              <a:tabLst>
                <a:tab pos="450850" algn="l"/>
              </a:tabLst>
            </a:pPr>
            <a:r>
              <a:rPr lang="nl-BE" sz="2600" dirty="0">
                <a:latin typeface="Arial" charset="0"/>
              </a:rPr>
              <a:t>	</a:t>
            </a:r>
            <a:r>
              <a:rPr lang="nl-BE" sz="2600" dirty="0" smtClean="0">
                <a:latin typeface="Arial" charset="0"/>
              </a:rPr>
              <a:t>(</a:t>
            </a:r>
            <a:r>
              <a:rPr lang="nl-BE" sz="2600" dirty="0">
                <a:latin typeface="Arial" charset="0"/>
              </a:rPr>
              <a:t>of equivalent in deeltijders)</a:t>
            </a:r>
          </a:p>
          <a:p>
            <a:pPr marL="450850" indent="-450850">
              <a:spcBef>
                <a:spcPts val="2400"/>
              </a:spcBef>
              <a:buFont typeface="Wingdings" pitchFamily="2" charset="2"/>
              <a:buChar char="§"/>
            </a:pPr>
            <a:r>
              <a:rPr lang="nl-BE" sz="2800" dirty="0">
                <a:latin typeface="Arial" charset="0"/>
              </a:rPr>
              <a:t>Minstens 1 postdoc voor ploegen met budget van 900.000 EUR of meer (</a:t>
            </a:r>
            <a:r>
              <a:rPr lang="nl-BE" sz="2400" dirty="0">
                <a:latin typeface="Arial" charset="0"/>
              </a:rPr>
              <a:t>aanbeveling</a:t>
            </a:r>
            <a:r>
              <a:rPr lang="nl-BE" sz="2800" dirty="0" smtClean="0">
                <a:latin typeface="Arial" charset="0"/>
              </a:rPr>
              <a:t>)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Personeel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1196752"/>
            <a:ext cx="7776864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Arbeids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of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beursovereenkomst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901700" marR="0" lvl="1" indent="-4445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fr-BE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Duur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minimum 1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jaar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fr-BE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behalve</a:t>
            </a:r>
            <a:r>
              <a:rPr kumimoji="0" lang="fr-BE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uitzonderingen</a:t>
            </a:r>
            <a:r>
              <a:rPr kumimoji="0" lang="fr-BE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fr-BE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laatste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jaar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IUAP-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contract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zwangerschap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ernstige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ziekte</a:t>
            </a:r>
            <a:r>
              <a:rPr kumimoji="0" lang="fr-BE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,...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901700" marR="0" lvl="1" indent="-4445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IUAP-promotor met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naam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vermeld</a:t>
            </a:r>
            <a:endParaRPr kumimoji="0" lang="fr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01700" marR="0" lvl="1" indent="-4445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Kopie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overmaken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bij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indiensttreding</a:t>
            </a:r>
            <a:endParaRPr kumimoji="0" lang="fr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Werking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196752"/>
            <a:ext cx="8426896" cy="479594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65113" algn="l"/>
                <a:tab pos="808038" algn="l"/>
              </a:tabLst>
              <a:defRPr/>
            </a:pPr>
            <a:r>
              <a:rPr kumimoji="0" lang="fr-BE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 FORFAIT »</a:t>
            </a:r>
            <a:r>
              <a:rPr kumimoji="0" lang="fr-BE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 </a:t>
            </a:r>
            <a:r>
              <a:rPr kumimoji="0" lang="fr-BE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maximum 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15%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totaal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budget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265113" algn="l"/>
                <a:tab pos="808038" algn="l"/>
              </a:tabLst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22313" lvl="1" indent="-265113">
              <a:spcBef>
                <a:spcPct val="20000"/>
              </a:spcBef>
              <a:buFont typeface="Wingdings" pitchFamily="2" charset="2"/>
              <a:buChar char="§"/>
              <a:tabLst>
                <a:tab pos="265113" algn="l"/>
                <a:tab pos="808038" algn="l"/>
              </a:tabLst>
              <a:defRPr/>
            </a:pPr>
            <a:r>
              <a:rPr kumimoji="0" lang="fr-BE" sz="2800" dirty="0">
                <a:latin typeface="Arial" pitchFamily="34" charset="0"/>
                <a:cs typeface="Arial" pitchFamily="34" charset="0"/>
              </a:rPr>
              <a:t>Elke </a:t>
            </a:r>
            <a:r>
              <a:rPr kumimoji="0" lang="fr-BE" sz="2800" dirty="0" err="1" smtClean="0">
                <a:latin typeface="Arial" pitchFamily="34" charset="0"/>
                <a:cs typeface="Arial" pitchFamily="34" charset="0"/>
              </a:rPr>
              <a:t>werkingsuitgave</a:t>
            </a:r>
            <a:r>
              <a:rPr kumimoji="0" lang="fr-B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dirty="0">
                <a:latin typeface="Arial" pitchFamily="34" charset="0"/>
                <a:cs typeface="Arial" pitchFamily="34" charset="0"/>
              </a:rPr>
              <a:t>in </a:t>
            </a:r>
            <a:r>
              <a:rPr kumimoji="0" lang="fr-BE" sz="2800" dirty="0" err="1"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dirty="0" err="1">
                <a:latin typeface="Arial" pitchFamily="34" charset="0"/>
                <a:cs typeface="Arial" pitchFamily="34" charset="0"/>
              </a:rPr>
              <a:t>kader</a:t>
            </a:r>
            <a:r>
              <a:rPr kumimoji="0" lang="fr-BE" sz="2800" dirty="0"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800" dirty="0" err="1"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dirty="0" err="1">
                <a:latin typeface="Arial" pitchFamily="34" charset="0"/>
                <a:cs typeface="Arial" pitchFamily="34" charset="0"/>
              </a:rPr>
              <a:t>project</a:t>
            </a:r>
            <a:endParaRPr kumimoji="0" lang="fr-BE" sz="28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  <a:tabLst>
                <a:tab pos="450850" algn="l"/>
                <a:tab pos="808038" algn="l"/>
              </a:tabLst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22313" lvl="1" indent="-265113">
              <a:spcBef>
                <a:spcPct val="20000"/>
              </a:spcBef>
              <a:buFont typeface="Wingdings" pitchFamily="2" charset="2"/>
              <a:buChar char="§"/>
              <a:tabLst>
                <a:tab pos="265113" algn="l"/>
                <a:tab pos="808038" algn="l"/>
              </a:tabLst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bewijsstukken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naar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Belspo</a:t>
            </a:r>
            <a:endParaRPr kumimoji="0" lang="fr-B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0850" algn="l"/>
                <a:tab pos="808038" algn="l"/>
              </a:tabLst>
              <a:defRPr/>
            </a:pPr>
            <a:endParaRPr kumimoji="0" lang="fr-BE" sz="2800" dirty="0">
              <a:latin typeface="Arial" pitchFamily="34" charset="0"/>
              <a:cs typeface="Arial" pitchFamily="34" charset="0"/>
            </a:endParaRPr>
          </a:p>
          <a:p>
            <a:pPr marL="722313" lvl="1" indent="-265113">
              <a:spcBef>
                <a:spcPct val="20000"/>
              </a:spcBef>
              <a:buFont typeface="Wingdings" pitchFamily="2" charset="2"/>
              <a:buChar char="§"/>
              <a:tabLst>
                <a:tab pos="265113" algn="l"/>
                <a:tab pos="808038" algn="l"/>
              </a:tabLst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Maar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mogelijkheid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dirty="0" err="1" smtClean="0">
                <a:latin typeface="Arial" pitchFamily="34" charset="0"/>
                <a:cs typeface="Arial" pitchFamily="34" charset="0"/>
              </a:rPr>
              <a:t>door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audit :</a:t>
            </a:r>
          </a:p>
          <a:p>
            <a:pPr marL="814388" lvl="3" indent="93663" defTabSz="277813">
              <a:spcBef>
                <a:spcPts val="1800"/>
              </a:spcBef>
              <a:buFont typeface="Arial" pitchFamily="34" charset="0"/>
              <a:buChar char="-"/>
              <a:tabLst>
                <a:tab pos="185738" algn="l"/>
                <a:tab pos="542925" algn="l"/>
              </a:tabLst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Respecteren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wetten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interne regels</a:t>
            </a:r>
          </a:p>
          <a:p>
            <a:pPr marL="814388" lvl="3" indent="93663" defTabSz="277813">
              <a:spcBef>
                <a:spcPts val="1200"/>
              </a:spcBef>
              <a:buFont typeface="Arial" pitchFamily="34" charset="0"/>
              <a:buChar char="-"/>
              <a:tabLst>
                <a:tab pos="357188" algn="l"/>
                <a:tab pos="542925" algn="l"/>
              </a:tabLst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Forfait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gebruikt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voor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fr-BE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voor</a:t>
            </a:r>
            <a:r>
              <a:rPr kumimoji="0" lang="fr-BE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rekening</a:t>
            </a:r>
            <a:r>
              <a:rPr kumimoji="0" lang="fr-BE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promotor)</a:t>
            </a:r>
            <a:endParaRPr kumimoji="0" lang="fr-BE" sz="2300" dirty="0">
              <a:latin typeface="Arial" pitchFamily="34" charset="0"/>
              <a:cs typeface="Arial" pitchFamily="34" charset="0"/>
            </a:endParaRPr>
          </a:p>
          <a:p>
            <a:pPr marL="814388" lvl="3" indent="93663" defTabSz="277813">
              <a:spcBef>
                <a:spcPts val="1200"/>
              </a:spcBef>
              <a:buFont typeface="Arial" pitchFamily="34" charset="0"/>
              <a:buChar char="-"/>
              <a:tabLst>
                <a:tab pos="357188" algn="l"/>
                <a:tab pos="542925" algn="l"/>
              </a:tabLst>
            </a:pPr>
            <a:endParaRPr kumimoji="0" lang="fr-BE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Werking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1196753"/>
            <a:ext cx="8388424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2800" u="sng" dirty="0" err="1" smtClean="0">
                <a:latin typeface="Arial" pitchFamily="34" charset="0"/>
                <a:cs typeface="Arial" pitchFamily="34" charset="0"/>
              </a:rPr>
              <a:t>Naast</a:t>
            </a:r>
            <a:r>
              <a:rPr kumimoji="0" lang="fr-BE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 </a:t>
            </a:r>
            <a:r>
              <a:rPr kumimoji="0" lang="fr-B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forfait » 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mogelijkheid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terugbetaling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onder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bepaalde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voorwaarden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</a:t>
            </a:r>
          </a:p>
          <a:p>
            <a:pPr marL="357188" lvl="1" indent="-171450">
              <a:spcBef>
                <a:spcPts val="3600"/>
              </a:spcBef>
              <a:buFont typeface="Arial" pitchFamily="34" charset="0"/>
              <a:buChar char="-"/>
              <a:defRPr/>
            </a:pP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&gt; 500 € </a:t>
            </a: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BTWi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bedrag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boekhoudkundig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stuk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fr-BE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57188" lvl="1" indent="-171450">
              <a:spcBef>
                <a:spcPts val="1800"/>
              </a:spcBef>
              <a:buFont typeface="Arial" pitchFamily="34" charset="0"/>
              <a:buChar char="-"/>
            </a:pP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duidelijk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gelinkt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</a:t>
            </a:r>
            <a:endParaRPr kumimoji="0" lang="fr-BE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57188" lvl="1" indent="-171450">
              <a:spcBef>
                <a:spcPts val="1800"/>
              </a:spcBef>
              <a:buFont typeface="Arial" pitchFamily="34" charset="0"/>
              <a:buChar char="-"/>
            </a:pPr>
            <a:r>
              <a:rPr kumimoji="0" lang="fr-BE" sz="2500" dirty="0" err="1" smtClean="0">
                <a:latin typeface="Arial" pitchFamily="34" charset="0"/>
                <a:cs typeface="Arial" pitchFamily="34" charset="0"/>
              </a:rPr>
              <a:t>Naam</a:t>
            </a:r>
            <a:r>
              <a:rPr kumimoji="0" lang="fr-BE" sz="2500" dirty="0" smtClean="0">
                <a:latin typeface="Arial" pitchFamily="34" charset="0"/>
                <a:cs typeface="Arial" pitchFamily="34" charset="0"/>
              </a:rPr>
              <a:t> IUAP-promotor of </a:t>
            </a:r>
            <a:r>
              <a:rPr kumimoji="0" lang="fr-BE" sz="2500" dirty="0" err="1" smtClean="0">
                <a:latin typeface="Arial" pitchFamily="34" charset="0"/>
                <a:cs typeface="Arial" pitchFamily="34" charset="0"/>
              </a:rPr>
              <a:t>collega</a:t>
            </a:r>
            <a:r>
              <a:rPr kumimoji="0" lang="fr-BE" sz="2500" dirty="0" smtClean="0">
                <a:latin typeface="Arial" pitchFamily="34" charset="0"/>
                <a:cs typeface="Arial" pitchFamily="34" charset="0"/>
              </a:rPr>
              <a:t> op </a:t>
            </a:r>
            <a:r>
              <a:rPr kumimoji="0" lang="fr-BE" sz="2500" dirty="0" err="1" smtClean="0">
                <a:latin typeface="Arial" pitchFamily="34" charset="0"/>
                <a:cs typeface="Arial" pitchFamily="34" charset="0"/>
              </a:rPr>
              <a:t>factuur</a:t>
            </a:r>
            <a:endParaRPr kumimoji="0" lang="fr-BE" sz="2500" dirty="0">
              <a:latin typeface="Arial" pitchFamily="34" charset="0"/>
              <a:cs typeface="Arial" pitchFamily="34" charset="0"/>
            </a:endParaRPr>
          </a:p>
          <a:p>
            <a:pPr marL="715963" lvl="2" indent="-358775">
              <a:spcBef>
                <a:spcPct val="20000"/>
              </a:spcBef>
              <a:buFont typeface="+mj-lt"/>
              <a:buAutoNum type="arabicPeriod"/>
            </a:pPr>
            <a:endParaRPr kumimoji="0" lang="fr-BE" sz="2800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spcBef>
                <a:spcPct val="20000"/>
              </a:spcBef>
              <a:buFont typeface="+mj-lt"/>
              <a:buAutoNum type="arabicPeriod"/>
            </a:pPr>
            <a:endParaRPr kumimoji="0" lang="fr-BE" sz="2800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spcBef>
                <a:spcPct val="20000"/>
              </a:spcBef>
              <a:buFont typeface="+mj-lt"/>
              <a:buAutoNum type="arabicPeriod"/>
            </a:pPr>
            <a:endParaRPr kumimoji="0" lang="en-GB" sz="2800" dirty="0" smtClean="0">
              <a:latin typeface="Arial" pitchFamily="34" charset="0"/>
              <a:cs typeface="Arial" pitchFamily="34" charset="0"/>
            </a:endParaRP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7419" y="4718030"/>
            <a:ext cx="76328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>
                <a:latin typeface="Arial" pitchFamily="34" charset="0"/>
                <a:cs typeface="Arial" pitchFamily="34" charset="0"/>
              </a:rPr>
              <a:t>Sommige uitgaven zijn uitgesloten van deze mogelijkheid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" y="4635842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Werking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(3)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3568" y="980728"/>
            <a:ext cx="8229600" cy="52460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die</a:t>
            </a:r>
            <a:r>
              <a:rPr kumimoji="0" lang="fr-FR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niet in </a:t>
            </a:r>
            <a:r>
              <a:rPr kumimoji="0" lang="fr-FR" sz="2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aanmerking</a:t>
            </a:r>
            <a:r>
              <a:rPr kumimoji="0" lang="fr-FR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komen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als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 </a:t>
            </a:r>
            <a:r>
              <a:rPr kumimoji="0" lang="fr-FR" sz="2400" u="sng" dirty="0" err="1" smtClean="0">
                <a:latin typeface="Arial" pitchFamily="34" charset="0"/>
                <a:cs typeface="Arial" pitchFamily="34" charset="0"/>
              </a:rPr>
              <a:t>naast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forfait »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542925" lvl="1" indent="-277813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Kantoorbenodigdheden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inclusief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informaticamaterieel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542925" lvl="1" indent="-277813"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Fotocopies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documentatie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verzending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telecommunicatie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verzekeringen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2925" lvl="1" indent="-277813"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Verplaatsingen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verblijven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België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in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buitenland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2925" lvl="1" indent="-277813"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Restaurant, traiteur,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voeding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behalve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organisatie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IUAP-workshops)</a:t>
            </a:r>
          </a:p>
          <a:p>
            <a:pPr marL="542925" lvl="1" indent="-277813"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Interne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facturen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voor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aankoop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goederen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economaat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algemeen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magazijn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-3657"/>
            <a:ext cx="5120921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nl-NL" b="1" dirty="0">
                <a:effectLst/>
              </a:rPr>
              <a:t>I. </a:t>
            </a:r>
            <a:r>
              <a:rPr lang="nl-NL" b="1" dirty="0" smtClean="0">
                <a:effectLst/>
              </a:rPr>
              <a:t>Inleiding </a:t>
            </a:r>
            <a:r>
              <a:rPr lang="nl-NL" sz="3600" b="1" dirty="0" smtClean="0">
                <a:effectLst/>
              </a:rPr>
              <a:t>(1)</a:t>
            </a:r>
            <a:endParaRPr lang="en-US" sz="3600" b="1" dirty="0">
              <a:effectLst/>
            </a:endParaRPr>
          </a:p>
        </p:txBody>
      </p:sp>
      <p:sp>
        <p:nvSpPr>
          <p:cNvPr id="389228" name="Rectangle 108"/>
          <p:cNvSpPr>
            <a:spLocks noChangeArrowheads="1"/>
          </p:cNvSpPr>
          <p:nvPr/>
        </p:nvSpPr>
        <p:spPr bwMode="auto">
          <a:xfrm>
            <a:off x="1331913" y="2984500"/>
            <a:ext cx="734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ctr"/>
            <a:endParaRPr lang="nl-BE" b="0"/>
          </a:p>
          <a:p>
            <a:pPr marL="457200" indent="-457200" algn="ctr"/>
            <a:endParaRPr lang="nl-BE" b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 107"/>
          <p:cNvSpPr>
            <a:spLocks noChangeArrowheads="1"/>
          </p:cNvSpPr>
          <p:nvPr/>
        </p:nvSpPr>
        <p:spPr bwMode="auto">
          <a:xfrm>
            <a:off x="467544" y="1584814"/>
            <a:ext cx="8676456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65113" indent="-265113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latin typeface="Arial" pitchFamily="34" charset="0"/>
                <a:cs typeface="Arial" pitchFamily="34" charset="0"/>
              </a:rPr>
              <a:t>Frank MONTENY, </a:t>
            </a:r>
            <a:r>
              <a:rPr lang="nl-BE" sz="2200" b="1" dirty="0" smtClean="0">
                <a:latin typeface="Arial" pitchFamily="34" charset="0"/>
                <a:cs typeface="Arial" pitchFamily="34" charset="0"/>
              </a:rPr>
              <a:t>diensthoofd onderzoekprogramma’s</a:t>
            </a:r>
          </a:p>
          <a:p>
            <a:pPr marL="265113" indent="-265113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  <a:defRPr/>
            </a:pP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Véronique </a:t>
            </a:r>
            <a:r>
              <a:rPr lang="fr-FR" sz="2200" b="1" dirty="0">
                <a:latin typeface="Arial" pitchFamily="34" charset="0"/>
                <a:cs typeface="Arial" pitchFamily="34" charset="0"/>
              </a:rPr>
              <a:t>FEYS 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sz="2200" b="1" dirty="0">
                <a:latin typeface="Arial" pitchFamily="34" charset="0"/>
                <a:cs typeface="Arial" pitchFamily="34" charset="0"/>
              </a:rPr>
              <a:t>Corinne 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LEJOUR, p</a:t>
            </a:r>
            <a:r>
              <a:rPr lang="nl-BE" sz="2200" b="1" dirty="0" err="1" smtClean="0">
                <a:latin typeface="Arial" pitchFamily="34" charset="0"/>
                <a:cs typeface="Arial" pitchFamily="34" charset="0"/>
              </a:rPr>
              <a:t>rogrammabeheerders</a:t>
            </a:r>
            <a:endParaRPr lang="nl-BE" sz="2200" b="1" dirty="0">
              <a:latin typeface="Arial" pitchFamily="34" charset="0"/>
              <a:cs typeface="Arial" pitchFamily="34" charset="0"/>
            </a:endParaRPr>
          </a:p>
          <a:p>
            <a:pPr marL="265113" indent="-265113">
              <a:spcBef>
                <a:spcPts val="3000"/>
              </a:spcBef>
              <a:buFont typeface="Wingdings" pitchFamily="2" charset="2"/>
              <a:buChar char="§"/>
              <a:defRPr/>
            </a:pPr>
            <a:r>
              <a:rPr lang="nl-BE" sz="2200" b="1" dirty="0">
                <a:latin typeface="Arial" pitchFamily="34" charset="0"/>
                <a:cs typeface="Arial" pitchFamily="34" charset="0"/>
              </a:rPr>
              <a:t>Dita </a:t>
            </a:r>
            <a:r>
              <a:rPr lang="nl-BE" sz="2200" b="1" dirty="0" err="1" smtClean="0">
                <a:latin typeface="Arial" pitchFamily="34" charset="0"/>
                <a:cs typeface="Arial" pitchFamily="34" charset="0"/>
              </a:rPr>
              <a:t>Uslu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en Naziha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Benali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administratieve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assistenten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265113" indent="-265113" defTabSz="265113">
              <a:spcBef>
                <a:spcPts val="3000"/>
              </a:spcBef>
              <a:buFont typeface="Wingdings" pitchFamily="2" charset="2"/>
              <a:buChar char="§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Yves Rousseau, Vincent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Meunier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Geert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Verstraete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en     Anne-Marie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Van den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Hul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financieel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beheerders</a:t>
            </a:r>
            <a:endParaRPr lang="fr-FR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Werking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(4)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1124744"/>
            <a:ext cx="8229600" cy="46805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Voorbeelden</a:t>
            </a:r>
            <a:r>
              <a:rPr kumimoji="0" lang="fr-BE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BE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 </a:t>
            </a:r>
            <a:r>
              <a:rPr kumimoji="0" lang="fr-BE" sz="3000" u="sng" dirty="0" err="1" smtClean="0">
                <a:latin typeface="Arial" pitchFamily="34" charset="0"/>
                <a:cs typeface="Arial" pitchFamily="34" charset="0"/>
              </a:rPr>
              <a:t>naast</a:t>
            </a:r>
            <a:r>
              <a:rPr kumimoji="0" lang="fr-BE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forfait »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facturen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voor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prestatie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diensten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Vergoeding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jobstudenten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Onderhoudskost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specifieke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apparatuur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Vergoedingen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gastonderzoekers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noProof="0" dirty="0" err="1" smtClean="0">
                <a:latin typeface="Arial" pitchFamily="34" charset="0"/>
                <a:cs typeface="Arial" pitchFamily="34" charset="0"/>
              </a:rPr>
              <a:t>Onkosten</a:t>
            </a:r>
            <a:r>
              <a:rPr kumimoji="0" lang="fr-BE" sz="280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noProof="0" dirty="0" err="1" smtClean="0">
                <a:latin typeface="Arial" pitchFamily="34" charset="0"/>
                <a:cs typeface="Arial" pitchFamily="34" charset="0"/>
              </a:rPr>
              <a:t>organisatie</a:t>
            </a:r>
            <a:r>
              <a:rPr kumimoji="0" lang="fr-BE" sz="2800" noProof="0" dirty="0" smtClean="0">
                <a:latin typeface="Arial" pitchFamily="34" charset="0"/>
                <a:cs typeface="Arial" pitchFamily="34" charset="0"/>
              </a:rPr>
              <a:t> van IUAP-</a:t>
            </a:r>
            <a:r>
              <a:rPr kumimoji="0" lang="fr-BE" sz="2800" noProof="0" dirty="0" err="1" smtClean="0">
                <a:latin typeface="Arial" pitchFamily="34" charset="0"/>
                <a:cs typeface="Arial" pitchFamily="34" charset="0"/>
              </a:rPr>
              <a:t>evenementen</a:t>
            </a:r>
            <a:r>
              <a:rPr kumimoji="0" lang="fr-BE" sz="2800" noProof="0" dirty="0" smtClean="0">
                <a:latin typeface="Arial" pitchFamily="34" charset="0"/>
                <a:cs typeface="Arial" pitchFamily="34" charset="0"/>
              </a:rPr>
              <a:t>,…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dirty="0" smtClean="0">
                <a:latin typeface="Arial" pitchFamily="34" charset="0"/>
                <a:cs typeface="Arial" pitchFamily="34" charset="0"/>
              </a:rPr>
              <a:t>Interne </a:t>
            </a:r>
            <a:r>
              <a:rPr kumimoji="0" lang="fr-BE" sz="2800" dirty="0" err="1" smtClean="0">
                <a:latin typeface="Arial" pitchFamily="34" charset="0"/>
                <a:cs typeface="Arial" pitchFamily="34" charset="0"/>
              </a:rPr>
              <a:t>onderaanneming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boekhoudkundig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stuk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&gt; 500 euro BTW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inclusief</a:t>
            </a:r>
            <a:endParaRPr kumimoji="0" lang="fr-B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Werking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(5)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0275" y="124056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Interne</a:t>
            </a:r>
            <a:r>
              <a:rPr kumimoji="0" lang="fr-BE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onderaanneming</a:t>
            </a:r>
            <a:endParaRPr kumimoji="0" lang="fr-BE" sz="2800" u="sng" dirty="0" smtClean="0">
              <a:latin typeface="Arial" pitchFamily="34" charset="0"/>
              <a:cs typeface="Arial" pitchFamily="34" charset="0"/>
            </a:endParaRP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1600" u="sng" dirty="0" smtClean="0">
              <a:latin typeface="Arial" pitchFamily="34" charset="0"/>
              <a:cs typeface="Arial" pitchFamily="34" charset="0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diensten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collega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andere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onderzoekseenheid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zijn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haar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Instelling</a:t>
            </a:r>
            <a:endParaRPr kumimoji="0" lang="fr-BE" sz="2600" dirty="0" smtClean="0">
              <a:latin typeface="Arial" pitchFamily="34" charset="0"/>
              <a:cs typeface="Arial" pitchFamily="34" charset="0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2600" dirty="0" smtClean="0">
              <a:latin typeface="Arial" pitchFamily="34" charset="0"/>
              <a:cs typeface="Arial" pitchFamily="34" charset="0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Mits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goedkeuring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van de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programmabeheerder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marL="571500" lvl="1" defTabSz="622300">
              <a:spcBef>
                <a:spcPct val="20000"/>
              </a:spcBef>
              <a:defRPr/>
            </a:pP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	   via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Bijlage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 1 in de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Adm</a:t>
            </a:r>
            <a:r>
              <a:rPr kumimoji="0" lang="fr-BE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fr-BE" sz="2600" dirty="0" err="1" smtClean="0">
                <a:latin typeface="Arial" pitchFamily="34" charset="0"/>
                <a:cs typeface="Arial" pitchFamily="34" charset="0"/>
              </a:rPr>
              <a:t>richtlijnen</a:t>
            </a:r>
            <a:endParaRPr kumimoji="0" lang="fr-BE" sz="2600" dirty="0" smtClean="0">
              <a:latin typeface="Arial" pitchFamily="34" charset="0"/>
              <a:cs typeface="Arial" pitchFamily="34" charset="0"/>
            </a:endParaRP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BE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057" y="374897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55829" y="4365104"/>
            <a:ext cx="2564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Werking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(6)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168152"/>
            <a:ext cx="7690048" cy="485313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Opmerkingen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0850" indent="-4508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Als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maximaal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 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forfaitair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bedrag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» van 15 %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volstaat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kunnen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alle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werkingsuitgaven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erop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geïmputeerd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worden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verplichting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om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maximum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 forfait »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vragen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BE" sz="2800" dirty="0" smtClean="0">
              <a:latin typeface="Arial" pitchFamily="34" charset="0"/>
              <a:cs typeface="Arial" pitchFamily="34" charset="0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B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16024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Uitrusting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7584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Wetenschappelijke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technische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apparaten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instrumenten</a:t>
            </a:r>
            <a:endParaRPr kumimoji="0" lang="fr-BE" sz="2800" dirty="0">
              <a:latin typeface="Arial" pitchFamily="34" charset="0"/>
              <a:cs typeface="Arial" pitchFamily="34" charset="0"/>
            </a:endParaRPr>
          </a:p>
          <a:p>
            <a:pPr marR="0" lvl="0" algn="l" defTabSz="450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(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inclusief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bureautica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en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informaticamateriaal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Eenheidsprijs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&gt; 500 € BTW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inclusief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223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Indien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aankoop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&gt; 25.000 €</a:t>
            </a:r>
            <a:r>
              <a:rPr kumimoji="0" lang="fr-B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niet in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aankoopplan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622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toestemming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Belspo</a:t>
            </a: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vragen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7" y="475793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16024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Uitrusting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024" y="1124744"/>
            <a:ext cx="8317432" cy="48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8524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Factuur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volledige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PC 		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Uitrusting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indien &gt; 500 €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algn="r" defTabSz="92710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Factuur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informatica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-accessoires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→ « forfait »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werking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fr-BE" sz="2400" dirty="0">
                <a:latin typeface="+mn-lt"/>
              </a:rPr>
              <a:t>	</a:t>
            </a:r>
            <a:r>
              <a:rPr kumimoji="0" lang="fr-BE" sz="2400" dirty="0" smtClean="0">
                <a:latin typeface="+mn-lt"/>
              </a:rPr>
              <a:t>				indien </a:t>
            </a:r>
            <a:r>
              <a:rPr kumimoji="0" lang="fr-BE" sz="2400" dirty="0" err="1" smtClean="0">
                <a:latin typeface="+mn-lt"/>
              </a:rPr>
              <a:t>eenheidsprijs</a:t>
            </a:r>
            <a:r>
              <a:rPr kumimoji="0" lang="fr-BE" sz="2400" dirty="0" smtClean="0">
                <a:latin typeface="+mn-lt"/>
              </a:rPr>
              <a:t> &lt; 500 </a:t>
            </a:r>
            <a:r>
              <a:rPr kumimoji="0" lang="fr-BE" sz="2400" dirty="0">
                <a:latin typeface="Calibri" pitchFamily="34" charset="0"/>
                <a:cs typeface="Calibri" pitchFamily="34" charset="0"/>
              </a:rPr>
              <a:t>€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9899"/>
          <a:stretch/>
        </p:blipFill>
        <p:spPr bwMode="auto">
          <a:xfrm>
            <a:off x="611560" y="908720"/>
            <a:ext cx="4286250" cy="248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1840632" cy="16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41" y="1916832"/>
            <a:ext cx="7127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16024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Uitrusting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(3)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Géén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bureaumeubelen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Géén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aankoop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31/12/2016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3563888" y="2305447"/>
            <a:ext cx="2191073" cy="1637903"/>
            <a:chOff x="1859756" y="2276872"/>
            <a:chExt cx="2191073" cy="163790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96"/>
            <a:stretch/>
          </p:blipFill>
          <p:spPr bwMode="auto">
            <a:xfrm>
              <a:off x="1907704" y="2276872"/>
              <a:ext cx="2143125" cy="1637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5"/>
            <p:cNvCxnSpPr/>
            <p:nvPr/>
          </p:nvCxnSpPr>
          <p:spPr>
            <a:xfrm>
              <a:off x="1907704" y="2305447"/>
              <a:ext cx="2143125" cy="14835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59756" y="2338065"/>
              <a:ext cx="2170113" cy="151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39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Onderaanneming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b="0" i="1" u="sng" dirty="0"/>
              <a:t/>
            </a:r>
            <a:br>
              <a:rPr lang="en-US" b="0" i="1" u="sng" dirty="0"/>
            </a:br>
            <a:endParaRPr lang="en-US" b="0" i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1412776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Prestatie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diensten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door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externe </a:t>
            </a:r>
            <a:r>
              <a:rPr kumimoji="0" lang="fr-B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derden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Indien niet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voorzien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bijlage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contract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→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toestemming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Belspo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vragen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Gelimiteerd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25% van budget van promotor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 smtClean="0">
                <a:latin typeface="+mj-lt"/>
                <a:ea typeface="+mj-ea"/>
                <a:cs typeface="+mj-cs"/>
              </a:rPr>
              <a:t>Overheads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b="0" i="1" u="sng" dirty="0"/>
              <a:t/>
            </a:r>
            <a:br>
              <a:rPr lang="en-US" b="0" i="1" u="sng" dirty="0"/>
            </a:br>
            <a:endParaRPr lang="en-US" b="0" i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6896" y="119675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Forfait →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bewijsstuk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28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fr-BE" sz="28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controle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bij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audit)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Max. 5%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personeels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en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werkingskosten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Dekken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forfaitair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administratiekosten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de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huur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de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lasten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de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afschrijving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materieel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de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verzekeringen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4016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 smtClean="0">
                <a:latin typeface="+mj-lt"/>
                <a:ea typeface="+mj-ea"/>
                <a:cs typeface="+mj-cs"/>
              </a:rPr>
              <a:t>Internat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. partnerschap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755576" y="1109370"/>
            <a:ext cx="7848872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BE" sz="2800" b="0" dirty="0" smtClean="0">
                <a:latin typeface="Arial" charset="0"/>
              </a:rPr>
              <a:t>50 </a:t>
            </a:r>
            <a:r>
              <a:rPr lang="nl-BE" sz="2800" b="0" dirty="0">
                <a:latin typeface="Arial" charset="0"/>
              </a:rPr>
              <a:t>% </a:t>
            </a:r>
            <a:r>
              <a:rPr lang="nl-BE" sz="2800" b="0" dirty="0" err="1" smtClean="0">
                <a:latin typeface="Arial" charset="0"/>
              </a:rPr>
              <a:t>co-financiering</a:t>
            </a:r>
            <a:endParaRPr lang="nl-BE" sz="28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nl-BE" sz="28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nl-BE" sz="28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BE" sz="2800" b="0" dirty="0" smtClean="0">
                <a:latin typeface="Arial" charset="0"/>
              </a:rPr>
              <a:t>IUAP-bijdrage :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-"/>
            </a:pPr>
            <a:r>
              <a:rPr lang="nl-BE" sz="2600" dirty="0" smtClean="0">
                <a:latin typeface="Arial" charset="0"/>
              </a:rPr>
              <a:t>± 100.000 </a:t>
            </a:r>
            <a:r>
              <a:rPr lang="nl-BE" sz="2600" b="0" dirty="0" smtClean="0">
                <a:latin typeface="Arial" charset="0"/>
              </a:rPr>
              <a:t>EUR/netwerk</a:t>
            </a:r>
            <a:endParaRPr lang="nl-BE" sz="2600" b="0" dirty="0">
              <a:latin typeface="Arial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-"/>
            </a:pPr>
            <a:r>
              <a:rPr lang="nl-BE" sz="2600" b="0" dirty="0">
                <a:latin typeface="Arial" charset="0"/>
              </a:rPr>
              <a:t>Uitsluitend voor personeel en werking</a:t>
            </a:r>
          </a:p>
          <a:p>
            <a:pPr lvl="1">
              <a:spcBef>
                <a:spcPts val="600"/>
              </a:spcBef>
              <a:buFont typeface="Arial" pitchFamily="34" charset="0"/>
              <a:buChar char="-"/>
            </a:pPr>
            <a:r>
              <a:rPr lang="nl-BE" sz="2600" b="0" dirty="0">
                <a:latin typeface="Arial" charset="0"/>
              </a:rPr>
              <a:t>Budget wordt toegevoegd in budgettaire tabel van Belgische </a:t>
            </a:r>
            <a:r>
              <a:rPr lang="nl-BE" sz="2600" b="0" dirty="0" smtClean="0">
                <a:latin typeface="Arial" charset="0"/>
              </a:rPr>
              <a:t>partner</a:t>
            </a:r>
            <a:endParaRPr lang="en-US" sz="2600" b="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2"/>
          <a:stretch/>
        </p:blipFill>
        <p:spPr bwMode="auto">
          <a:xfrm>
            <a:off x="5865277" y="1484784"/>
            <a:ext cx="1005302" cy="102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1818149"/>
            <a:ext cx="1080120" cy="11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4016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VII. </a:t>
            </a:r>
            <a:r>
              <a:rPr lang="nl-BE" sz="4400" b="1" dirty="0" err="1" smtClean="0">
                <a:latin typeface="+mj-lt"/>
                <a:ea typeface="+mj-ea"/>
                <a:cs typeface="+mj-cs"/>
              </a:rPr>
              <a:t>Internat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. partnerschap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9552" y="1268760"/>
            <a:ext cx="835292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F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</a:t>
            </a:r>
            <a:r>
              <a:rPr kumimoji="0" lang="fr-F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laste</a:t>
            </a:r>
            <a:r>
              <a:rPr kumimoji="0" lang="fr-F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kumimoji="0" lang="fr-FR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het</a:t>
            </a:r>
            <a:r>
              <a:rPr kumimoji="0" lang="fr-F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IUAP-budget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marR="0" lvl="1" indent="-258763" algn="l" defTabSz="914400" rtl="0" eaLnBrk="1" fontAlgn="base" latinLnBrk="0" hangingPunct="1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gedaan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door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international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partner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lvl="2" defTabSz="901700">
              <a:spcBef>
                <a:spcPct val="20000"/>
              </a:spcBef>
              <a:tabLst>
                <a:tab pos="1073150" algn="l"/>
              </a:tabLst>
              <a:defRPr/>
            </a:pPr>
            <a:r>
              <a:rPr kumimoji="0" lang="fr-BE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fr-BE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Schuldvordering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met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briefhoofd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de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Instelling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van  	internationale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partner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getekend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door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wettelijke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vertegenwoordiger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 defTabSz="901700">
              <a:spcBef>
                <a:spcPct val="20000"/>
              </a:spcBef>
              <a:tabLst>
                <a:tab pos="1073150" algn="l"/>
              </a:tabLst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15963" marR="0" lvl="1" indent="-258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Uitgaven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gedaan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door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Belgische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promotor:</a:t>
            </a:r>
          </a:p>
          <a:p>
            <a:pPr marL="1069200" lvl="3">
              <a:spcBef>
                <a:spcPts val="600"/>
              </a:spcBef>
              <a:defRPr/>
            </a:pPr>
            <a:r>
              <a:rPr kumimoji="0" lang="fr-BE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fr-BE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acturen</a:t>
            </a:r>
            <a:r>
              <a:rPr kumimoji="0" lang="fr-BE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BE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kumimoji="0" lang="fr-BE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onkostennota’s</a:t>
            </a:r>
            <a:r>
              <a:rPr kumimoji="0" lang="fr-BE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B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kumimoji="0" lang="fr-B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worden</a:t>
            </a:r>
            <a:r>
              <a:rPr kumimoji="0" lang="fr-B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B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ingebracht</a:t>
            </a:r>
            <a:r>
              <a:rPr kumimoji="0" lang="fr-B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de </a:t>
            </a:r>
            <a:r>
              <a:rPr kumimoji="0" lang="fr-B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uitgavencategorie</a:t>
            </a:r>
            <a:r>
              <a:rPr kumimoji="0" lang="fr-B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« </a:t>
            </a:r>
            <a:r>
              <a:rPr kumimoji="0" lang="fr-B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Internationaal</a:t>
            </a:r>
            <a:r>
              <a:rPr kumimoji="0" lang="fr-B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B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partnerschap</a:t>
            </a:r>
            <a:r>
              <a:rPr kumimoji="0" lang="fr-B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5296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-3657"/>
            <a:ext cx="5120921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nl-NL" b="1" dirty="0">
                <a:effectLst/>
              </a:rPr>
              <a:t>I. </a:t>
            </a:r>
            <a:r>
              <a:rPr lang="nl-NL" b="1" dirty="0" smtClean="0">
                <a:effectLst/>
              </a:rPr>
              <a:t>Inleiding </a:t>
            </a:r>
            <a:r>
              <a:rPr lang="nl-NL" sz="3600" b="1" dirty="0" smtClean="0">
                <a:effectLst/>
              </a:rPr>
              <a:t>(2)</a:t>
            </a:r>
            <a:endParaRPr lang="en-US" sz="3600" b="1" dirty="0">
              <a:effectLst/>
            </a:endParaRPr>
          </a:p>
        </p:txBody>
      </p:sp>
      <p:sp>
        <p:nvSpPr>
          <p:cNvPr id="389228" name="Rectangle 108"/>
          <p:cNvSpPr>
            <a:spLocks noChangeArrowheads="1"/>
          </p:cNvSpPr>
          <p:nvPr/>
        </p:nvSpPr>
        <p:spPr bwMode="auto">
          <a:xfrm>
            <a:off x="1331913" y="2984500"/>
            <a:ext cx="734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ctr"/>
            <a:endParaRPr lang="nl-BE" b="0"/>
          </a:p>
          <a:p>
            <a:pPr marL="457200" indent="-457200" algn="ctr"/>
            <a:endParaRPr lang="nl-BE" b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Rectangle 107"/>
          <p:cNvSpPr>
            <a:spLocks noChangeArrowheads="1"/>
          </p:cNvSpPr>
          <p:nvPr/>
        </p:nvSpPr>
        <p:spPr bwMode="auto">
          <a:xfrm>
            <a:off x="1043608" y="1372720"/>
            <a:ext cx="684076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l-NL" sz="2600" dirty="0" smtClean="0">
                <a:latin typeface="Arial" pitchFamily="34" charset="0"/>
                <a:cs typeface="Arial" pitchFamily="34" charset="0"/>
              </a:rPr>
              <a:t>Algemeen </a:t>
            </a:r>
            <a:r>
              <a:rPr lang="nl-NL" sz="2600" dirty="0" err="1" smtClean="0">
                <a:latin typeface="Arial" pitchFamily="34" charset="0"/>
                <a:cs typeface="Arial" pitchFamily="34" charset="0"/>
              </a:rPr>
              <a:t>email-adres</a:t>
            </a:r>
            <a:r>
              <a:rPr lang="nl-NL" sz="26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marL="1257300" lvl="2" indent="-342900">
              <a:lnSpc>
                <a:spcPct val="150000"/>
              </a:lnSpc>
              <a:defRPr/>
            </a:pPr>
            <a:r>
              <a:rPr lang="nl-NL" sz="2600" dirty="0" smtClean="0">
                <a:latin typeface="Arial" pitchFamily="34" charset="0"/>
                <a:cs typeface="Arial" pitchFamily="34" charset="0"/>
                <a:hlinkClick r:id="rId2"/>
              </a:rPr>
              <a:t>iap-secretariat@belspo.be</a:t>
            </a:r>
            <a:endParaRPr lang="nl-NL" sz="2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nl-NL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l-NL" sz="2600" dirty="0" smtClean="0">
                <a:latin typeface="Arial" pitchFamily="34" charset="0"/>
                <a:cs typeface="Arial" pitchFamily="34" charset="0"/>
              </a:rPr>
              <a:t>Bij elke correspondentie :</a:t>
            </a:r>
          </a:p>
          <a:p>
            <a:pPr marL="0" lvl="1" indent="457200" defTabSz="901700">
              <a:lnSpc>
                <a:spcPct val="150000"/>
              </a:lnSpc>
              <a:defRPr/>
            </a:pPr>
            <a:r>
              <a:rPr lang="nl-NL" sz="2600" dirty="0" smtClean="0">
                <a:latin typeface="Arial" pitchFamily="34" charset="0"/>
                <a:cs typeface="Arial" pitchFamily="34" charset="0"/>
              </a:rPr>
              <a:t>	IUAP  P7/..</a:t>
            </a:r>
            <a:endParaRPr lang="nl-BE" sz="2600" dirty="0" smtClean="0">
              <a:latin typeface="Arial" pitchFamily="34" charset="0"/>
              <a:cs typeface="Arial" pitchFamily="34" charset="0"/>
            </a:endParaRPr>
          </a:p>
          <a:p>
            <a:pPr marL="357188" indent="-357188" defTabSz="90170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nl-BE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  <a:defRPr/>
            </a:pPr>
            <a:endParaRPr lang="fr-FR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BE" sz="4400" b="1" dirty="0" smtClean="0">
                <a:latin typeface="+mj-lt"/>
                <a:ea typeface="+mj-ea"/>
                <a:cs typeface="+mj-cs"/>
              </a:rPr>
              <a:t>VIII. </a:t>
            </a:r>
            <a:r>
              <a:rPr lang="nl-BE" sz="4400" b="1" dirty="0">
                <a:latin typeface="+mj-lt"/>
                <a:ea typeface="+mj-ea"/>
                <a:cs typeface="+mj-cs"/>
              </a:rPr>
              <a:t>Financiële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bepalingen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187624" y="2060575"/>
            <a:ext cx="7273751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endParaRPr lang="nl-BE" sz="2800" b="0" dirty="0"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BE" sz="2600" dirty="0">
                <a:latin typeface="Arial" charset="0"/>
              </a:rPr>
              <a:t>7</a:t>
            </a:r>
            <a:r>
              <a:rPr lang="nl-BE" sz="2600" b="0" dirty="0" smtClean="0">
                <a:latin typeface="Arial" charset="0"/>
              </a:rPr>
              <a:t> </a:t>
            </a:r>
            <a:r>
              <a:rPr lang="nl-BE" sz="2600" b="0" dirty="0">
                <a:latin typeface="Arial" charset="0"/>
              </a:rPr>
              <a:t>jaarlijkse schijven : </a:t>
            </a:r>
            <a:r>
              <a:rPr lang="nl-BE" sz="2600" b="0" dirty="0" smtClean="0">
                <a:latin typeface="Arial" charset="0"/>
              </a:rPr>
              <a:t>2012 </a:t>
            </a:r>
            <a:r>
              <a:rPr lang="nl-BE" sz="2600" b="0" dirty="0">
                <a:latin typeface="Arial" charset="0"/>
              </a:rPr>
              <a:t>tot </a:t>
            </a:r>
            <a:r>
              <a:rPr lang="nl-BE" sz="2600" b="0" dirty="0" smtClean="0">
                <a:latin typeface="Arial" charset="0"/>
              </a:rPr>
              <a:t>2018</a:t>
            </a:r>
          </a:p>
          <a:p>
            <a:pPr marL="711200" lvl="1" indent="0">
              <a:lnSpc>
                <a:spcPct val="120000"/>
              </a:lnSpc>
            </a:pPr>
            <a:r>
              <a:rPr lang="nl-BE" sz="2000" dirty="0" smtClean="0">
                <a:latin typeface="Arial" charset="0"/>
              </a:rPr>
              <a:t>(onafhankelijk van de uitgaven)</a:t>
            </a:r>
            <a:endParaRPr lang="nl-BE" sz="20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nl-BE" sz="2600" dirty="0" smtClean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nl-BE" sz="2600" b="0" dirty="0" smtClean="0">
                <a:latin typeface="Arial" charset="0"/>
              </a:rPr>
              <a:t>Het toegekende budget is beschikbaar over de ganse periode van het contract.</a:t>
            </a:r>
            <a:endParaRPr lang="nl-BE" sz="2600" b="0" dirty="0">
              <a:latin typeface="Arial" charset="0"/>
            </a:endParaRPr>
          </a:p>
        </p:txBody>
      </p:sp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1187624" y="1268760"/>
            <a:ext cx="73095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sz="2800" b="0" u="sng" dirty="0">
                <a:latin typeface="Arial" charset="0"/>
              </a:rPr>
              <a:t>Begroting</a:t>
            </a:r>
            <a:endParaRPr lang="en-US" sz="3200" b="0" i="1" u="sng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VIII. </a:t>
            </a:r>
            <a:r>
              <a:rPr lang="nl-BE" sz="4400" b="1" dirty="0">
                <a:latin typeface="+mj-lt"/>
                <a:ea typeface="+mj-ea"/>
                <a:cs typeface="+mj-cs"/>
              </a:rPr>
              <a:t>Financiële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bepalingen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43751" y="1917680"/>
            <a:ext cx="770599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nl-BE" b="0" dirty="0">
                <a:latin typeface="Arial" charset="0"/>
              </a:rPr>
              <a:t>Binnen eenzelfde </a:t>
            </a:r>
            <a:r>
              <a:rPr lang="nl-BE" b="0" dirty="0" smtClean="0">
                <a:latin typeface="Arial" charset="0"/>
              </a:rPr>
              <a:t>categorie : </a:t>
            </a:r>
            <a:endParaRPr lang="nl-BE" dirty="0" smtClean="0">
              <a:latin typeface="Arial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-"/>
            </a:pPr>
            <a:r>
              <a:rPr lang="nl-BE" sz="2200" b="0" dirty="0" smtClean="0">
                <a:latin typeface="Arial" charset="0"/>
              </a:rPr>
              <a:t>Saldi worden automatisch overgebracht  naar het volgend jaar</a:t>
            </a:r>
          </a:p>
          <a:p>
            <a:pPr lvl="1">
              <a:buFont typeface="Wingdings" pitchFamily="2" charset="2"/>
              <a:buChar char="§"/>
            </a:pPr>
            <a:endParaRPr lang="nl-BE" b="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nl-BE" b="0" dirty="0">
                <a:latin typeface="Arial" charset="0"/>
              </a:rPr>
              <a:t>Tussen de verschillende categorieën</a:t>
            </a:r>
          </a:p>
          <a:p>
            <a:pPr lvl="1">
              <a:spcBef>
                <a:spcPts val="600"/>
              </a:spcBef>
              <a:buFont typeface="Arial" pitchFamily="34" charset="0"/>
              <a:buChar char="-"/>
            </a:pPr>
            <a:r>
              <a:rPr lang="nl-BE" sz="2200" b="0" dirty="0">
                <a:latin typeface="Arial" charset="0"/>
              </a:rPr>
              <a:t>formulier voor overdracht van kredieten + visum van financiële </a:t>
            </a:r>
            <a:r>
              <a:rPr lang="nl-BE" sz="2200" b="0" dirty="0" smtClean="0">
                <a:latin typeface="Arial" charset="0"/>
              </a:rPr>
              <a:t>dienst (Bijlage 2)</a:t>
            </a:r>
            <a:endParaRPr lang="nl-BE" sz="2200" b="0" dirty="0"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endParaRPr lang="nl-BE" b="0" dirty="0" smtClean="0"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endParaRPr lang="nl-BE" b="0" dirty="0">
              <a:latin typeface="Arial" charset="0"/>
            </a:endParaRPr>
          </a:p>
          <a:p>
            <a:pPr marL="711200" lvl="1" indent="0"/>
            <a:r>
              <a:rPr lang="nl-BE" sz="2200" b="0" dirty="0" smtClean="0">
                <a:latin typeface="Arial" charset="0"/>
              </a:rPr>
              <a:t>	minimum 60 % personeelsbudget</a:t>
            </a:r>
            <a:endParaRPr lang="nl-BE" sz="2200" b="0" dirty="0">
              <a:latin typeface="Arial" charset="0"/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899592" y="1063931"/>
            <a:ext cx="77462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sz="3200" b="0" u="sng" dirty="0" smtClean="0">
                <a:latin typeface="Arial" charset="0"/>
              </a:rPr>
              <a:t>Kredietoverdrachten</a:t>
            </a:r>
            <a:endParaRPr lang="en-US" sz="3200" b="0" u="sng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82" y="5047456"/>
            <a:ext cx="63924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544016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VIII. </a:t>
            </a:r>
            <a:r>
              <a:rPr lang="nl-BE" sz="4400" b="1" dirty="0">
                <a:latin typeface="+mj-lt"/>
                <a:ea typeface="+mj-ea"/>
                <a:cs typeface="+mj-cs"/>
              </a:rPr>
              <a:t>Financiële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bepalingen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(3)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1115616" y="2204864"/>
            <a:ext cx="7200800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endParaRPr lang="nl-BE" sz="2800" b="0" dirty="0"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800" b="0" dirty="0">
                <a:latin typeface="Arial" charset="0"/>
              </a:rPr>
              <a:t>Worden tweemaal per jaar opgestuurd door de financiële dienst van de Instelling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nl-BE" sz="2800" b="0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nl-BE" sz="2800" b="0" dirty="0" smtClean="0">
                <a:latin typeface="Arial" charset="0"/>
              </a:rPr>
              <a:t>Geen </a:t>
            </a:r>
            <a:r>
              <a:rPr lang="nl-BE" sz="2800" b="0" dirty="0">
                <a:latin typeface="Arial" charset="0"/>
              </a:rPr>
              <a:t>uitgaven </a:t>
            </a:r>
            <a:r>
              <a:rPr lang="nl-BE" sz="2800" b="0" dirty="0" smtClean="0">
                <a:latin typeface="Arial" charset="0"/>
              </a:rPr>
              <a:t>na de einddatum van contract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899592" y="1340768"/>
            <a:ext cx="7021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sz="3200" b="0" u="sng" dirty="0">
                <a:latin typeface="Arial" charset="0"/>
              </a:rPr>
              <a:t>Verantwoording van de uitgaven</a:t>
            </a:r>
            <a:endParaRPr lang="en-US" sz="3200" b="0" u="sng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4016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VIII. Financiële bepalingen </a:t>
            </a:r>
            <a:r>
              <a:rPr lang="nl-NL" sz="3600" b="1" dirty="0" smtClean="0">
                <a:latin typeface="+mj-lt"/>
                <a:ea typeface="+mj-ea"/>
                <a:cs typeface="+mj-cs"/>
              </a:rPr>
              <a:t>(4)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666485"/>
              </p:ext>
            </p:extLst>
          </p:nvPr>
        </p:nvGraphicFramePr>
        <p:xfrm>
          <a:off x="611560" y="1196752"/>
          <a:ext cx="8229600" cy="4714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CATEGORIE</a:t>
                      </a:r>
                      <a:endParaRPr lang="en-GB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Budget</a:t>
                      </a:r>
                      <a:endParaRPr lang="en-GB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Uitgaven</a:t>
                      </a:r>
                      <a:r>
                        <a:rPr lang="fr-BE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fr-BE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2012</a:t>
                      </a:r>
                      <a:endParaRPr lang="en-GB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Beschikbaar</a:t>
                      </a:r>
                      <a:r>
                        <a:rPr lang="fr-BE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fr-BE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saldo</a:t>
                      </a:r>
                      <a:endParaRPr lang="en-GB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Personeel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700.000 €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100.000 €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600.000 €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Werking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200.000 €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30.000 €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170.000 €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i="1" dirty="0" smtClean="0"/>
                        <a:t>forfait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sz="1600" i="1" dirty="0" smtClean="0"/>
                        <a:t>150.000</a:t>
                      </a:r>
                      <a:r>
                        <a:rPr lang="fr-BE" sz="1600" i="1" baseline="0" dirty="0" smtClean="0"/>
                        <a:t> €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sz="1600" i="1" dirty="0" smtClean="0"/>
                        <a:t>28.000 €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sz="1600" i="1" dirty="0" smtClean="0"/>
                        <a:t>122.000 €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i="1" dirty="0" err="1" smtClean="0"/>
                        <a:t>boven</a:t>
                      </a:r>
                      <a:r>
                        <a:rPr lang="fr-BE" sz="1600" i="1" dirty="0" smtClean="0"/>
                        <a:t> forfait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sz="1600" i="1" dirty="0" smtClean="0"/>
                        <a:t>50.000 €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sz="1600" i="1" dirty="0" smtClean="0"/>
                        <a:t>2.000 €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sz="1600" i="1" dirty="0" smtClean="0"/>
                        <a:t>48.000 €</a:t>
                      </a:r>
                      <a:endParaRPr lang="en-GB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616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Overheads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45.000 €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6.500</a:t>
                      </a:r>
                      <a:r>
                        <a:rPr lang="fr-BE" baseline="0" dirty="0" smtClean="0"/>
                        <a:t>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38.500 €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Uitrusting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40.000 €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7.000 €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33.000 €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Onderaanneming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15.000 €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15.000 €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SUBTOTAAL</a:t>
                      </a:r>
                      <a:endParaRPr lang="en-GB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1.000.000 €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143.500 €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856.500 €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Internat. Partner 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50.000</a:t>
                      </a:r>
                      <a:r>
                        <a:rPr lang="fr-BE" baseline="0" dirty="0" smtClean="0"/>
                        <a:t>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40.000 €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Internat.</a:t>
                      </a:r>
                      <a:r>
                        <a:rPr lang="fr-BE" baseline="0" dirty="0" smtClean="0"/>
                        <a:t> Partner 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50.000 €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50.000 €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TOTAAL</a:t>
                      </a:r>
                      <a:endParaRPr lang="en-GB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1.100.000 €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153.500 €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fr-BE" dirty="0" smtClean="0"/>
                        <a:t>946.500 €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4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>
                <a:latin typeface="+mj-lt"/>
                <a:ea typeface="+mj-ea"/>
                <a:cs typeface="+mj-cs"/>
              </a:rPr>
              <a:t>IX.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Rapporten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1115616" y="980728"/>
            <a:ext cx="7488832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b="0" u="sng" dirty="0">
                <a:latin typeface="Arial" charset="0"/>
              </a:rPr>
              <a:t>Aanvangsverslag</a:t>
            </a:r>
            <a:r>
              <a:rPr lang="nl-BE" b="0" dirty="0">
                <a:latin typeface="Arial" charset="0"/>
              </a:rPr>
              <a:t> : uiterlijk 30 </a:t>
            </a:r>
            <a:r>
              <a:rPr lang="nl-BE" dirty="0" smtClean="0">
                <a:latin typeface="Arial" charset="0"/>
              </a:rPr>
              <a:t>november 2012</a:t>
            </a:r>
            <a:endParaRPr lang="nl-BE" b="0" dirty="0">
              <a:latin typeface="Arial" charset="0"/>
            </a:endParaRPr>
          </a:p>
          <a:p>
            <a:pPr>
              <a:spcBef>
                <a:spcPts val="2400"/>
              </a:spcBef>
            </a:pPr>
            <a:r>
              <a:rPr lang="nl-BE" b="0" u="sng" dirty="0">
                <a:latin typeface="Arial" charset="0"/>
              </a:rPr>
              <a:t>Jaarlijkse verslagen</a:t>
            </a:r>
            <a:r>
              <a:rPr lang="nl-BE" b="0" dirty="0">
                <a:latin typeface="Arial" charset="0"/>
              </a:rPr>
              <a:t> 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b="0" dirty="0">
                <a:latin typeface="Arial" charset="0"/>
              </a:rPr>
              <a:t>Administratief deel (personeel</a:t>
            </a:r>
            <a:r>
              <a:rPr lang="nl-BE" b="0" dirty="0" smtClean="0">
                <a:latin typeface="Arial" charset="0"/>
              </a:rPr>
              <a:t>) : </a:t>
            </a:r>
            <a:r>
              <a:rPr lang="nl-BE" b="0" dirty="0" err="1" smtClean="0">
                <a:latin typeface="Arial" charset="0"/>
              </a:rPr>
              <a:t>excel</a:t>
            </a:r>
            <a:r>
              <a:rPr lang="nl-BE" b="0" dirty="0" smtClean="0">
                <a:latin typeface="Arial" charset="0"/>
              </a:rPr>
              <a:t> file</a:t>
            </a:r>
            <a:endParaRPr lang="nl-BE" b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nl-BE" b="0" dirty="0">
                <a:latin typeface="Arial" charset="0"/>
              </a:rPr>
              <a:t>Wetenschappelijk deel (voortgang onderzoeks-werkzaamheden + werking van het netwerk)</a:t>
            </a:r>
          </a:p>
          <a:p>
            <a:pPr>
              <a:spcBef>
                <a:spcPts val="2400"/>
              </a:spcBef>
            </a:pPr>
            <a:r>
              <a:rPr lang="nl-BE" b="0" u="sng" dirty="0" smtClean="0">
                <a:latin typeface="Arial" charset="0"/>
              </a:rPr>
              <a:t>Verslag </a:t>
            </a:r>
            <a:r>
              <a:rPr lang="nl-BE" b="0" u="sng" dirty="0">
                <a:latin typeface="Arial" charset="0"/>
              </a:rPr>
              <a:t>bestemd voor de evaluatie</a:t>
            </a:r>
            <a:r>
              <a:rPr lang="nl-BE" b="0" dirty="0">
                <a:latin typeface="Arial" charset="0"/>
              </a:rPr>
              <a:t> </a:t>
            </a:r>
            <a:r>
              <a:rPr lang="nl-BE" b="0" dirty="0" smtClean="0">
                <a:latin typeface="Arial" charset="0"/>
              </a:rPr>
              <a:t>(?) </a:t>
            </a:r>
          </a:p>
          <a:p>
            <a:pPr>
              <a:spcBef>
                <a:spcPts val="2400"/>
              </a:spcBef>
            </a:pPr>
            <a:r>
              <a:rPr lang="nl-BE" b="0" u="sng" dirty="0" smtClean="0">
                <a:latin typeface="Arial" charset="0"/>
              </a:rPr>
              <a:t>Finaal </a:t>
            </a:r>
            <a:r>
              <a:rPr lang="nl-BE" b="0" u="sng" dirty="0">
                <a:latin typeface="Arial" charset="0"/>
              </a:rPr>
              <a:t>verslag</a:t>
            </a:r>
            <a:r>
              <a:rPr lang="nl-BE" b="0" dirty="0">
                <a:latin typeface="Arial" charset="0"/>
              </a:rPr>
              <a:t>  </a:t>
            </a:r>
            <a:r>
              <a:rPr lang="nl-BE" b="0" dirty="0" smtClean="0">
                <a:latin typeface="Arial" charset="0"/>
              </a:rPr>
              <a:t>(</a:t>
            </a:r>
            <a:r>
              <a:rPr lang="nl-BE" dirty="0" smtClean="0">
                <a:latin typeface="Arial" charset="0"/>
              </a:rPr>
              <a:t>uiterlijk 31 december</a:t>
            </a:r>
            <a:r>
              <a:rPr lang="nl-BE" b="0" dirty="0" smtClean="0">
                <a:latin typeface="Arial" charset="0"/>
              </a:rPr>
              <a:t> 2017)</a:t>
            </a:r>
            <a:endParaRPr lang="nl-BE" b="0" dirty="0">
              <a:latin typeface="Arial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b="0" dirty="0">
                <a:latin typeface="Arial" charset="0"/>
              </a:rPr>
              <a:t>Algemene </a:t>
            </a:r>
            <a:r>
              <a:rPr lang="nl-BE" b="0" dirty="0" smtClean="0">
                <a:latin typeface="Arial" charset="0"/>
              </a:rPr>
              <a:t>samenvatting</a:t>
            </a:r>
            <a:endParaRPr lang="nl-BE" b="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>
                <a:latin typeface="+mj-lt"/>
                <a:ea typeface="+mj-ea"/>
                <a:cs typeface="+mj-cs"/>
              </a:rPr>
              <a:t>IX.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Rapporten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899592" y="1052513"/>
            <a:ext cx="8136904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sz="3200" b="0" u="sng" dirty="0" smtClean="0">
                <a:latin typeface="Arial" charset="0"/>
              </a:rPr>
              <a:t>Indiendatum van jaarlijkse verslagen</a:t>
            </a:r>
          </a:p>
          <a:p>
            <a:pPr>
              <a:spcBef>
                <a:spcPct val="50000"/>
              </a:spcBef>
            </a:pPr>
            <a:r>
              <a:rPr lang="nl-BE" dirty="0" smtClean="0">
                <a:latin typeface="Arial" charset="0"/>
              </a:rPr>
              <a:t> 	= 3 maanden na elk dienstjaar</a:t>
            </a:r>
            <a:r>
              <a:rPr lang="nl-BE" b="0" dirty="0" smtClean="0">
                <a:latin typeface="Arial" charset="0"/>
              </a:rPr>
              <a:t> </a:t>
            </a:r>
          </a:p>
          <a:p>
            <a:pPr marL="265113" indent="-265113">
              <a:spcBef>
                <a:spcPts val="3000"/>
              </a:spcBef>
              <a:buFont typeface="Wingdings" pitchFamily="2" charset="2"/>
              <a:buChar char="§"/>
            </a:pPr>
            <a:r>
              <a:rPr lang="nl-BE" sz="2800" dirty="0">
                <a:latin typeface="Arial" charset="0"/>
              </a:rPr>
              <a:t>30 </a:t>
            </a:r>
            <a:r>
              <a:rPr lang="nl-BE" sz="2800" dirty="0" smtClean="0">
                <a:latin typeface="Arial" charset="0"/>
              </a:rPr>
              <a:t>juni : </a:t>
            </a:r>
            <a:r>
              <a:rPr lang="nl-BE" sz="2800" dirty="0">
                <a:latin typeface="Arial" charset="0"/>
              </a:rPr>
              <a:t>netwerken </a:t>
            </a:r>
            <a:r>
              <a:rPr lang="nl-BE" sz="2800" dirty="0" smtClean="0">
                <a:latin typeface="Arial" charset="0"/>
              </a:rPr>
              <a:t>met startdatum 1 april 2012 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800" dirty="0">
                <a:latin typeface="Arial" charset="0"/>
              </a:rPr>
              <a:t>31 </a:t>
            </a:r>
            <a:r>
              <a:rPr lang="nl-BE" sz="2800" dirty="0" smtClean="0">
                <a:latin typeface="Arial" charset="0"/>
              </a:rPr>
              <a:t>dec.: </a:t>
            </a:r>
            <a:r>
              <a:rPr lang="nl-BE" sz="2800" b="0" dirty="0" smtClean="0">
                <a:latin typeface="Arial" charset="0"/>
              </a:rPr>
              <a:t>netwerken met start 1 okt. 2012 </a:t>
            </a:r>
            <a:endParaRPr lang="nl-BE" sz="2800" b="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07232" y="5067625"/>
            <a:ext cx="752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 rapporten zijn gemeenschappelijk voor het netwerk</a:t>
            </a:r>
            <a:endParaRPr lang="en-GB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0" y="5165801"/>
            <a:ext cx="579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BE" sz="4400" b="1" dirty="0">
                <a:latin typeface="+mj-lt"/>
                <a:ea typeface="+mj-ea"/>
                <a:cs typeface="+mj-cs"/>
              </a:rPr>
              <a:t>X. Verspreiding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 resultaten (1)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755576" y="1340768"/>
            <a:ext cx="8208912" cy="493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nl-NL" sz="2800" dirty="0" smtClean="0">
                <a:latin typeface="Arial" pitchFamily="34" charset="0"/>
                <a:ea typeface="Times New Roman"/>
                <a:cs typeface="Arial" pitchFamily="34" charset="0"/>
              </a:rPr>
              <a:t>Publicaties, octrooiaanvragen, posters</a:t>
            </a:r>
            <a:r>
              <a:rPr lang="nl-NL" sz="28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nl-NL" sz="2800" dirty="0" smtClean="0">
                <a:latin typeface="Arial" pitchFamily="34" charset="0"/>
                <a:ea typeface="Times New Roman"/>
                <a:cs typeface="Arial" pitchFamily="34" charset="0"/>
              </a:rPr>
              <a:t>website, aankondigingen colloquia, power point presentaties,…: </a:t>
            </a:r>
            <a:endParaRPr lang="en-GB" sz="2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nl-NL" sz="2800" dirty="0" smtClean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n-GB" sz="11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542925" lvl="1" indent="-357188">
              <a:spcAft>
                <a:spcPts val="0"/>
              </a:spcAft>
              <a:buFont typeface="Wingdings" pitchFamily="2" charset="2"/>
              <a:buChar char="§"/>
            </a:pPr>
            <a:r>
              <a:rPr lang="nl-NL" sz="2600" dirty="0" smtClean="0">
                <a:latin typeface="Arial" pitchFamily="34" charset="0"/>
                <a:ea typeface="Times New Roman"/>
                <a:cs typeface="Arial" pitchFamily="34" charset="0"/>
              </a:rPr>
              <a:t>Vermelding van Federaal Wetenschapsbeleid als financieringsbron  (</a:t>
            </a:r>
            <a:r>
              <a:rPr lang="nl-NL" sz="2600" dirty="0" err="1" smtClean="0">
                <a:latin typeface="Arial" pitchFamily="34" charset="0"/>
                <a:ea typeface="Times New Roman"/>
                <a:cs typeface="Arial" pitchFamily="34" charset="0"/>
              </a:rPr>
              <a:t>cfr</a:t>
            </a:r>
            <a:r>
              <a:rPr lang="nl-NL" sz="2600" dirty="0" smtClean="0">
                <a:latin typeface="Arial" pitchFamily="34" charset="0"/>
                <a:ea typeface="Times New Roman"/>
                <a:cs typeface="Arial" pitchFamily="34" charset="0"/>
              </a:rPr>
              <a:t> standaardtekst in IUAP-contract) </a:t>
            </a:r>
            <a:endParaRPr lang="en-GB" sz="2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57188" indent="0">
              <a:spcAft>
                <a:spcPts val="0"/>
              </a:spcAft>
            </a:pPr>
            <a:r>
              <a:rPr lang="en-US" sz="2600" b="1" dirty="0" smtClean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n-GB" sz="2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542925" lvl="1" indent="-357188">
              <a:spcAft>
                <a:spcPts val="0"/>
              </a:spcAft>
              <a:buFont typeface="Wingdings" pitchFamily="2" charset="2"/>
              <a:buChar char="§"/>
            </a:pPr>
            <a:r>
              <a:rPr lang="nl-NL" sz="2600" dirty="0" smtClean="0">
                <a:latin typeface="Arial" pitchFamily="34" charset="0"/>
                <a:ea typeface="Times New Roman"/>
                <a:cs typeface="Arial" pitchFamily="34" charset="0"/>
              </a:rPr>
              <a:t>Gebruik van logo’s : </a:t>
            </a:r>
            <a:r>
              <a:rPr lang="nl-NL" sz="2600" dirty="0" err="1" smtClean="0">
                <a:latin typeface="Arial" pitchFamily="34" charset="0"/>
                <a:ea typeface="Times New Roman"/>
                <a:cs typeface="Arial" pitchFamily="34" charset="0"/>
              </a:rPr>
              <a:t>Belspo</a:t>
            </a:r>
            <a:r>
              <a:rPr lang="nl-NL" sz="2600" dirty="0" smtClean="0">
                <a:latin typeface="Arial" pitchFamily="34" charset="0"/>
                <a:ea typeface="Times New Roman"/>
                <a:cs typeface="Arial" pitchFamily="34" charset="0"/>
              </a:rPr>
              <a:t>, IUAP, van het netwerk, …. </a:t>
            </a:r>
            <a:endParaRPr lang="en-GB" sz="2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nl-BE" sz="2800" b="0" u="sng" dirty="0" smtClean="0">
              <a:latin typeface="Arial" pitchFamily="34" charset="0"/>
              <a:cs typeface="Arial" pitchFamily="34" charset="0"/>
            </a:endParaRPr>
          </a:p>
          <a:p>
            <a:endParaRPr lang="nl-BE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7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BE" sz="4400" b="1" dirty="0">
                <a:solidFill>
                  <a:prstClr val="black"/>
                </a:solidFill>
                <a:latin typeface="Calibri"/>
              </a:rPr>
              <a:t>X. </a:t>
            </a:r>
            <a:r>
              <a:rPr lang="nl-BE" sz="4400" b="1" dirty="0">
                <a:latin typeface="Calibri" pitchFamily="34" charset="0"/>
                <a:cs typeface="Calibri" pitchFamily="34" charset="0"/>
              </a:rPr>
              <a:t>Verspreiding </a:t>
            </a:r>
            <a:r>
              <a:rPr lang="nl-BE" sz="4400" b="1" dirty="0" smtClean="0">
                <a:latin typeface="Calibri" pitchFamily="34" charset="0"/>
                <a:cs typeface="Calibri" pitchFamily="34" charset="0"/>
              </a:rPr>
              <a:t>resultaten (2)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>
                <a:solidFill>
                  <a:srgbClr val="1F497D"/>
                </a:solidFill>
              </a:rPr>
              <a:pPr>
                <a:defRPr/>
              </a:pPr>
              <a:t>37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24745"/>
            <a:ext cx="8426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itchFamily="34" charset="0"/>
                <a:cs typeface="Arial" pitchFamily="34" charset="0"/>
              </a:rPr>
              <a:t>Open Access </a:t>
            </a:r>
            <a:r>
              <a:rPr lang="en-GB" sz="3000" dirty="0" smtClean="0">
                <a:latin typeface="Arial" pitchFamily="34" charset="0"/>
                <a:cs typeface="Arial" pitchFamily="34" charset="0"/>
              </a:rPr>
              <a:t>(OA) : 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Declaration of Berlin  (2003) </a:t>
            </a:r>
            <a:r>
              <a:rPr lang="en-GB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30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 </a:t>
            </a:r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marL="457200" indent="-457200" defTabSz="357188"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Publicaties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in Online Tijdschriften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defTabSz="357188"/>
            <a:r>
              <a:rPr lang="nl-NL" sz="2400" dirty="0"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457200" indent="-457200" defTabSz="357188">
              <a:buFont typeface="Wingdings" pitchFamily="2" charset="2"/>
              <a:buChar char="§"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Onderzoeksresultaten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nl-NL" sz="2400" dirty="0" smtClean="0">
                <a:latin typeface="Arial" pitchFamily="34" charset="0"/>
                <a:cs typeface="Arial" pitchFamily="34" charset="0"/>
                <a:sym typeface="Wingdings"/>
              </a:rPr>
              <a:t>	</a:t>
            </a:r>
          </a:p>
          <a:p>
            <a:pPr marL="542925" lvl="1" indent="-85725" defTabSz="357188"/>
            <a:r>
              <a:rPr lang="nl-NL" sz="24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OA depot van de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Instelling 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Institutional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OA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Repository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)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pPr marL="542925" lvl="1" indent="-85725" defTabSz="357188"/>
            <a:r>
              <a:rPr lang="nl-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of </a:t>
            </a:r>
          </a:p>
          <a:p>
            <a:pPr marL="542925" lvl="1" indent="-85725" defTabSz="357188"/>
            <a:r>
              <a:rPr lang="nl-NL" sz="2400" dirty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in OA depot van </a:t>
            </a:r>
            <a:r>
              <a:rPr lang="nl-NL" sz="2400" dirty="0" err="1">
                <a:latin typeface="Arial" pitchFamily="34" charset="0"/>
                <a:cs typeface="Arial" pitchFamily="34" charset="0"/>
              </a:rPr>
              <a:t>Belspo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latin typeface="Arial" pitchFamily="34" charset="0"/>
                <a:cs typeface="Arial" pitchFamily="34" charset="0"/>
              </a:rPr>
              <a:t>(binnenkort beschikbaar)</a:t>
            </a:r>
          </a:p>
          <a:p>
            <a:pPr marL="542925" lvl="1" indent="-85725" defTabSz="357188"/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marL="457200" indent="-457200" defTabSz="357188">
              <a:buFont typeface="Wingdings" pitchFamily="2" charset="2"/>
              <a:buChar char="§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Eindverslag </a:t>
            </a:r>
          </a:p>
          <a:p>
            <a:pPr marL="457200" lvl="2" defTabSz="357188"/>
            <a:r>
              <a:rPr lang="nl-NL" sz="2400" dirty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in OA depot van </a:t>
            </a:r>
            <a:r>
              <a:rPr lang="nl-NL" sz="2400" dirty="0" err="1">
                <a:latin typeface="Arial" pitchFamily="34" charset="0"/>
                <a:cs typeface="Arial" pitchFamily="34" charset="0"/>
              </a:rPr>
              <a:t>Belspo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defTabSz="357188">
              <a:buFont typeface="Wingdings" pitchFamily="2" charset="2"/>
              <a:buChar char="§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BE" sz="4400" b="1" dirty="0">
                <a:solidFill>
                  <a:prstClr val="black"/>
                </a:solidFill>
                <a:latin typeface="Calibri"/>
              </a:rPr>
              <a:t>X. </a:t>
            </a:r>
            <a:r>
              <a:rPr lang="nl-BE" sz="4400" b="1" dirty="0">
                <a:latin typeface="Calibri" pitchFamily="34" charset="0"/>
                <a:cs typeface="Calibri" pitchFamily="34" charset="0"/>
              </a:rPr>
              <a:t>Verspreiding </a:t>
            </a:r>
            <a:r>
              <a:rPr lang="nl-BE" sz="4400" b="1" dirty="0" smtClean="0">
                <a:latin typeface="Calibri" pitchFamily="34" charset="0"/>
                <a:cs typeface="Calibri" pitchFamily="34" charset="0"/>
              </a:rPr>
              <a:t>resultaten (3)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>
                <a:solidFill>
                  <a:srgbClr val="1F497D"/>
                </a:solidFill>
              </a:rPr>
              <a:pPr>
                <a:defRPr/>
              </a:pPr>
              <a:t>38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268760"/>
            <a:ext cx="792088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u="sng" dirty="0">
                <a:latin typeface="Arial" pitchFamily="34" charset="0"/>
                <a:cs typeface="Arial" pitchFamily="34" charset="0"/>
              </a:rPr>
              <a:t>D</a:t>
            </a:r>
            <a:r>
              <a:rPr lang="nl-NL" sz="2800" u="sng" dirty="0" smtClean="0">
                <a:latin typeface="Arial" pitchFamily="34" charset="0"/>
                <a:cs typeface="Arial" pitchFamily="34" charset="0"/>
              </a:rPr>
              <a:t>atasets </a:t>
            </a:r>
            <a:r>
              <a:rPr lang="nl-NL" sz="2800" u="sng" dirty="0">
                <a:latin typeface="Arial" pitchFamily="34" charset="0"/>
                <a:cs typeface="Arial" pitchFamily="34" charset="0"/>
              </a:rPr>
              <a:t>inzake biodiversiteit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defTabSz="450850"/>
            <a:r>
              <a:rPr lang="nl-NL" sz="2400" dirty="0" smtClean="0">
                <a:latin typeface="Arial" pitchFamily="34" charset="0"/>
                <a:cs typeface="Arial" pitchFamily="34" charset="0"/>
                <a:sym typeface="Wingdings"/>
              </a:rPr>
              <a:t>	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Het Belgisch biodiversiteitsplatform : 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u="sng" dirty="0" smtClean="0">
                <a:latin typeface="Arial" pitchFamily="34" charset="0"/>
                <a:cs typeface="Arial" pitchFamily="34" charset="0"/>
              </a:rPr>
              <a:t>Biologisch materiaal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nl-NL" sz="2400" dirty="0" err="1" smtClean="0">
                <a:latin typeface="Arial" pitchFamily="34" charset="0"/>
                <a:cs typeface="Arial" pitchFamily="34" charset="0"/>
              </a:rPr>
              <a:t>kweekbaar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zoals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bacteriën, virussen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schimmels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, cellen,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weefsels,…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>
              <a:tabLst>
                <a:tab pos="450850" algn="l"/>
              </a:tabLst>
            </a:pPr>
            <a:r>
              <a:rPr lang="nl-NL" sz="24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nl-NL" sz="2400" dirty="0" err="1">
                <a:latin typeface="Arial" pitchFamily="34" charset="0"/>
                <a:cs typeface="Arial" pitchFamily="34" charset="0"/>
              </a:rPr>
              <a:t>Biological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Resource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Center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>
              <a:tabLst>
                <a:tab pos="450850" algn="l"/>
              </a:tabLst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/>
              <a:buChar char="à"/>
              <a:tabLst>
                <a:tab pos="450850" algn="l"/>
              </a:tabLst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bij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voorkeur :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BCCM-consortium  (</a:t>
            </a:r>
            <a:r>
              <a:rPr lang="nl-NL" sz="24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nl-NL" sz="24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nl-NL" sz="2400" dirty="0" smtClean="0">
                <a:latin typeface="Arial" pitchFamily="34" charset="0"/>
                <a:cs typeface="Arial" pitchFamily="34" charset="0"/>
                <a:hlinkClick r:id="rId2"/>
              </a:rPr>
              <a:t>www.belspo.be/</a:t>
            </a:r>
            <a:r>
              <a:rPr lang="nl-NL" sz="2400" dirty="0" err="1" smtClean="0">
                <a:latin typeface="Arial" pitchFamily="34" charset="0"/>
                <a:cs typeface="Arial" pitchFamily="34" charset="0"/>
                <a:hlinkClick r:id="rId2"/>
              </a:rPr>
              <a:t>bccm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nl-NL" sz="1050" dirty="0"/>
              <a:t>	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163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539552" y="116632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1727684" y="120429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Dank u voor uw aandacht !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"/>
          <a:stretch/>
        </p:blipFill>
        <p:spPr bwMode="auto">
          <a:xfrm>
            <a:off x="3131840" y="2924944"/>
            <a:ext cx="3782194" cy="258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5964" y="272488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VRAGEN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50131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ANTWOORDEN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-3657"/>
            <a:ext cx="7920880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nl-NL" b="1" dirty="0" smtClean="0">
                <a:effectLst/>
              </a:rPr>
              <a:t>II. </a:t>
            </a:r>
            <a:r>
              <a:rPr lang="nl-NL" b="1" dirty="0" smtClean="0"/>
              <a:t>Objectieven</a:t>
            </a:r>
            <a:endParaRPr lang="en-US" b="1" dirty="0">
              <a:effectLst/>
            </a:endParaRPr>
          </a:p>
        </p:txBody>
      </p:sp>
      <p:sp>
        <p:nvSpPr>
          <p:cNvPr id="389228" name="Rectangle 108"/>
          <p:cNvSpPr>
            <a:spLocks noChangeArrowheads="1"/>
          </p:cNvSpPr>
          <p:nvPr/>
        </p:nvSpPr>
        <p:spPr bwMode="auto">
          <a:xfrm>
            <a:off x="1331913" y="2984500"/>
            <a:ext cx="734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ctr"/>
            <a:endParaRPr lang="nl-BE">
              <a:solidFill>
                <a:prstClr val="black"/>
              </a:solidFill>
            </a:endParaRPr>
          </a:p>
          <a:p>
            <a:pPr marL="457200" indent="-457200" algn="ctr"/>
            <a:endParaRPr lang="nl-B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>
                <a:solidFill>
                  <a:srgbClr val="1F497D"/>
                </a:solidFill>
              </a:rPr>
              <a:pPr/>
              <a:t>4</a:t>
            </a:fld>
            <a:endParaRPr lang="fr-FR">
              <a:solidFill>
                <a:srgbClr val="1F497D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3568" y="1268760"/>
            <a:ext cx="8136582" cy="46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22288" lvl="1" indent="-342900" defTabSz="268288" eaLnBrk="0" hangingPunct="0">
              <a:lnSpc>
                <a:spcPct val="80000"/>
              </a:lnSpc>
              <a:spcBef>
                <a:spcPts val="24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het </a:t>
            </a:r>
            <a:r>
              <a:rPr lang="nl-NL" sz="2300" dirty="0">
                <a:latin typeface="Arial" pitchFamily="34" charset="0"/>
                <a:cs typeface="Arial" pitchFamily="34" charset="0"/>
              </a:rPr>
              <a:t>versterken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 van het fundamenteel onderzoek in België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24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het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toekennen van extra personele en materiële middelen aan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	excellente </a:t>
            </a:r>
            <a:r>
              <a:rPr lang="nl-NL" sz="2200" dirty="0" err="1">
                <a:latin typeface="Arial" pitchFamily="34" charset="0"/>
                <a:cs typeface="Arial" pitchFamily="34" charset="0"/>
              </a:rPr>
              <a:t>onderzoeksploegen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24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het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stimuleren van samenwerking tussen universiteiten uit de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	verschillende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gemeenschappen 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24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het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in staat stellen van jonge ploegen profijt te trekken van het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	excellerende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milieu van een netwerk</a:t>
            </a:r>
          </a:p>
          <a:p>
            <a:pPr marL="522288" lvl="1" indent="-342900" defTabSz="268288" eaLnBrk="0" hangingPunct="0">
              <a:lnSpc>
                <a:spcPts val="3000"/>
              </a:lnSpc>
              <a:spcBef>
                <a:spcPts val="2400"/>
              </a:spcBef>
              <a:buClr>
                <a:srgbClr val="660066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inpassing van de Belgische </a:t>
            </a:r>
            <a:r>
              <a:rPr lang="nl-NL" sz="2200" dirty="0" err="1">
                <a:latin typeface="Arial" pitchFamily="34" charset="0"/>
                <a:cs typeface="Arial" pitchFamily="34" charset="0"/>
              </a:rPr>
              <a:t>onderzoeksploegen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 in de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	Europese 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en internationale netwerken vergemakkelijken.</a:t>
            </a:r>
          </a:p>
        </p:txBody>
      </p:sp>
    </p:spTree>
    <p:extLst>
      <p:ext uri="{BB962C8B-B14F-4D97-AF65-F5344CB8AC3E}">
        <p14:creationId xmlns:p14="http://schemas.microsoft.com/office/powerpoint/2010/main" val="25339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5205412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nl-NL" b="1" dirty="0" smtClean="0">
                <a:effectLst/>
              </a:rPr>
              <a:t>III. </a:t>
            </a:r>
            <a:r>
              <a:rPr lang="nl-BE" b="1" dirty="0">
                <a:effectLst/>
              </a:rPr>
              <a:t>Historiek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1F7D-CD21-4358-9174-30A0C3FD6B24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8292740"/>
              </p:ext>
            </p:extLst>
          </p:nvPr>
        </p:nvGraphicFramePr>
        <p:xfrm>
          <a:off x="899592" y="1098269"/>
          <a:ext cx="7714482" cy="47069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35599"/>
                <a:gridCol w="2165001"/>
                <a:gridCol w="2313882"/>
              </a:tblGrid>
              <a:tr h="694882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PHASE I 	(1987 - 1991)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 </a:t>
                      </a:r>
                      <a:r>
                        <a:rPr kumimoji="0" lang="fr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45 miljoen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PHASE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II 	(1990  – 1995)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23 </a:t>
                      </a:r>
                      <a:r>
                        <a:rPr kumimoji="0" lang="fr-BE" sz="18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 miljoen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PHASE III	(1992 – 1996)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 </a:t>
                      </a:r>
                      <a:r>
                        <a:rPr kumimoji="0" lang="fr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 miljoen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PHASE IV 	(1997 -2001)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  <a:r>
                        <a:rPr kumimoji="0" lang="fr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110 miljoen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  <a:tr h="584813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PHASE V	(2002 – 2006)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kumimoji="0" lang="fr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112 miljoen EUR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  <a:tr h="647712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PHASE VI	(2007 – 2011)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44 </a:t>
                      </a:r>
                      <a:r>
                        <a:rPr kumimoji="0" lang="fr-B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143 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miljoen</a:t>
                      </a:r>
                      <a:r>
                        <a:rPr kumimoji="0" lang="fr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nl-B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EUR</a:t>
                      </a:r>
                      <a:endParaRPr kumimoji="0" lang="nl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  <a:tr h="694882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 VII	(2012  -2017)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</a:t>
                      </a:r>
                      <a:r>
                        <a:rPr kumimoji="0" lang="fr-BE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netwerken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156,5 </a:t>
                      </a:r>
                      <a:r>
                        <a:rPr kumimoji="0" lang="fr-BE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miljoen</a:t>
                      </a:r>
                      <a:r>
                        <a:rPr kumimoji="0" lang="fr-BE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EUR</a:t>
                      </a:r>
                      <a:endParaRPr kumimoji="0" lang="fr-B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5" marB="4569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0"/>
            <a:ext cx="7772400" cy="64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l"/>
            <a:r>
              <a:rPr lang="nl-NL" b="1" dirty="0" smtClean="0">
                <a:effectLst/>
              </a:rPr>
              <a:t>IV. </a:t>
            </a:r>
            <a:r>
              <a:rPr lang="nl-NL" b="1" dirty="0">
                <a:effectLst/>
              </a:rPr>
              <a:t>Enkele </a:t>
            </a:r>
            <a:r>
              <a:rPr lang="nl-NL" b="1" dirty="0" smtClean="0">
                <a:effectLst/>
              </a:rPr>
              <a:t>cijfers</a:t>
            </a:r>
            <a:endParaRPr lang="en-US" sz="3600" b="1" dirty="0">
              <a:effectLst/>
            </a:endParaRPr>
          </a:p>
        </p:txBody>
      </p:sp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219200" y="836712"/>
            <a:ext cx="7201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600" b="1" dirty="0" smtClean="0">
                <a:latin typeface="Arial" pitchFamily="34" charset="0"/>
                <a:cs typeface="Arial" pitchFamily="34" charset="0"/>
              </a:rPr>
              <a:t>47 </a:t>
            </a:r>
            <a:r>
              <a:rPr lang="fr-FR" sz="2600" b="1" dirty="0" err="1" smtClean="0">
                <a:latin typeface="Arial" pitchFamily="34" charset="0"/>
                <a:cs typeface="Arial" pitchFamily="34" charset="0"/>
              </a:rPr>
              <a:t>netwerken</a:t>
            </a:r>
            <a:r>
              <a:rPr lang="fr-F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600" dirty="0" err="1" smtClean="0">
                <a:latin typeface="Arial" pitchFamily="34" charset="0"/>
                <a:cs typeface="Arial" pitchFamily="34" charset="0"/>
              </a:rPr>
              <a:t>waaronder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 17 </a:t>
            </a:r>
            <a:r>
              <a:rPr lang="fr-FR" sz="2600" dirty="0" err="1" smtClean="0">
                <a:latin typeface="Arial" pitchFamily="34" charset="0"/>
                <a:cs typeface="Arial" pitchFamily="34" charset="0"/>
              </a:rPr>
              <a:t>nieuwe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073150" lvl="2" indent="-265113">
              <a:spcBef>
                <a:spcPts val="1800"/>
              </a:spcBef>
              <a:buFont typeface="Arial" pitchFamily="34" charset="0"/>
              <a:buChar char="-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24 in levenswetenschappen</a:t>
            </a:r>
          </a:p>
          <a:p>
            <a:pPr marL="1073150" lvl="2" indent="-265113">
              <a:spcBef>
                <a:spcPct val="20000"/>
              </a:spcBef>
              <a:buFont typeface="Arial" pitchFamily="34" charset="0"/>
              <a:buChar char="-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15 in exacte of toegepaste wetenschappen</a:t>
            </a:r>
          </a:p>
          <a:p>
            <a:pPr marL="1073150" lvl="2" indent="-265113">
              <a:spcBef>
                <a:spcPct val="20000"/>
              </a:spcBef>
              <a:buFont typeface="Arial" pitchFamily="34" charset="0"/>
              <a:buChar char="-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 8 in humane wetenschappen</a:t>
            </a:r>
          </a:p>
          <a:p>
            <a:pPr marL="522287" lvl="1">
              <a:spcBef>
                <a:spcPct val="20000"/>
              </a:spcBef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600" b="1" dirty="0">
                <a:latin typeface="Arial" pitchFamily="34" charset="0"/>
                <a:cs typeface="Arial" pitchFamily="34" charset="0"/>
              </a:rPr>
              <a:t>369 </a:t>
            </a:r>
            <a:r>
              <a:rPr lang="fr-FR" sz="2600" b="1" dirty="0" err="1">
                <a:latin typeface="Arial" pitchFamily="34" charset="0"/>
                <a:cs typeface="Arial" pitchFamily="34" charset="0"/>
              </a:rPr>
              <a:t>onderzoeksploegen</a:t>
            </a:r>
            <a:endParaRPr lang="fr-FR" sz="2600" b="1" dirty="0">
              <a:latin typeface="Arial" pitchFamily="34" charset="0"/>
              <a:cs typeface="Arial" pitchFamily="34" charset="0"/>
            </a:endParaRPr>
          </a:p>
          <a:p>
            <a:pPr marL="1073150" lvl="2" indent="-265113">
              <a:spcBef>
                <a:spcPts val="1800"/>
              </a:spcBef>
              <a:buFont typeface="Arial" pitchFamily="34" charset="0"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257 Belgische promotoren</a:t>
            </a:r>
          </a:p>
          <a:p>
            <a:pPr marL="1073150" lvl="2" indent="-265113">
              <a:spcBef>
                <a:spcPct val="20000"/>
              </a:spcBef>
              <a:buFont typeface="Arial" pitchFamily="34" charset="0"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112 Internationale partners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 b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fr-BE" sz="3200" b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3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609600" y="381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</a:t>
            </a:r>
            <a:r>
              <a:rPr lang="nl-NL" sz="4400" b="1" dirty="0">
                <a:latin typeface="+mj-lt"/>
                <a:ea typeface="+mj-ea"/>
                <a:cs typeface="+mj-cs"/>
              </a:rPr>
              <a:t>. </a:t>
            </a:r>
            <a:r>
              <a:rPr lang="nl-BE" sz="4400" b="1" dirty="0">
                <a:latin typeface="+mj-lt"/>
                <a:ea typeface="+mj-ea"/>
                <a:cs typeface="+mj-cs"/>
              </a:rPr>
              <a:t>Uitvoeringsvoorwaarden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1331640" y="1556791"/>
            <a:ext cx="67691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8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6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954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nl-BE" sz="3200" b="1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nl-BE" sz="3200" b="1" dirty="0">
                <a:latin typeface="Arial" charset="0"/>
              </a:rPr>
              <a:t>Contract </a:t>
            </a:r>
            <a:r>
              <a:rPr lang="nl-BE" sz="3200" b="1" dirty="0" smtClean="0">
                <a:latin typeface="Arial" charset="0"/>
              </a:rPr>
              <a:t> IUAP-VII</a:t>
            </a:r>
            <a:endParaRPr lang="nl-BE" sz="3200" b="1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nl-BE" sz="3200" b="1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nl-BE" sz="3200" b="1" dirty="0">
                <a:latin typeface="Arial" charset="0"/>
              </a:rPr>
              <a:t>Administratieve richtlijnen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nl-BE" sz="3200" b="1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nl-BE" sz="3200" b="1" dirty="0">
                <a:latin typeface="Arial" charset="0"/>
              </a:rPr>
              <a:t>Homepage : </a:t>
            </a:r>
            <a:r>
              <a:rPr lang="nl-BE" sz="3200" b="1" dirty="0">
                <a:latin typeface="Arial" charset="0"/>
                <a:hlinkClick r:id="rId2"/>
              </a:rPr>
              <a:t>www.belspo.be/iap</a:t>
            </a:r>
            <a:endParaRPr lang="en-US" sz="3200" b="1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en-US" sz="32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552" y="60877"/>
            <a:ext cx="76328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 smtClean="0">
                <a:latin typeface="+mj-lt"/>
                <a:ea typeface="+mj-ea"/>
                <a:cs typeface="+mj-cs"/>
              </a:rPr>
              <a:t>Organisatie netwerk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(1)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115616" y="1268760"/>
            <a:ext cx="7811765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800" b="0" dirty="0" smtClean="0">
                <a:latin typeface="Arial" charset="0"/>
              </a:rPr>
              <a:t>Coördinatie van het netwerk</a:t>
            </a:r>
            <a:endParaRPr lang="nl-BE" sz="2800" b="0" dirty="0">
              <a:latin typeface="Arial" charset="0"/>
            </a:endParaRPr>
          </a:p>
          <a:p>
            <a:pPr marL="468000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800" b="0" dirty="0" smtClean="0">
                <a:latin typeface="Arial" charset="0"/>
              </a:rPr>
              <a:t>Vergaderingen</a:t>
            </a:r>
            <a:endParaRPr lang="nl-BE" sz="2800" b="0" dirty="0">
              <a:latin typeface="Arial" charset="0"/>
            </a:endParaRPr>
          </a:p>
          <a:p>
            <a:pPr lvl="2">
              <a:spcBef>
                <a:spcPts val="600"/>
              </a:spcBef>
              <a:buFont typeface="Arial" pitchFamily="34" charset="0"/>
              <a:buChar char="-"/>
            </a:pPr>
            <a:r>
              <a:rPr lang="en-US" b="0" dirty="0" smtClean="0">
                <a:latin typeface="Arial" charset="0"/>
              </a:rPr>
              <a:t>Kick-off meeting</a:t>
            </a:r>
            <a:endParaRPr lang="en-US" b="0" dirty="0">
              <a:latin typeface="Arial" charset="0"/>
            </a:endParaRPr>
          </a:p>
          <a:p>
            <a:pPr lvl="2">
              <a:spcBef>
                <a:spcPts val="600"/>
              </a:spcBef>
              <a:buFont typeface="Arial" pitchFamily="34" charset="0"/>
              <a:buChar char="-"/>
            </a:pPr>
            <a:r>
              <a:rPr lang="en-US" dirty="0">
                <a:latin typeface="Arial" charset="0"/>
              </a:rPr>
              <a:t>Minimum 1 </a:t>
            </a:r>
            <a:r>
              <a:rPr lang="nl-BE" dirty="0">
                <a:latin typeface="Arial" charset="0"/>
              </a:rPr>
              <a:t>vergadering per jaar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800" dirty="0">
                <a:latin typeface="Arial" charset="0"/>
              </a:rPr>
              <a:t>Begeleidingscomité</a:t>
            </a:r>
            <a:r>
              <a:rPr lang="nl-BE" sz="2800" b="0" dirty="0">
                <a:latin typeface="Arial" charset="0"/>
              </a:rPr>
              <a:t> (</a:t>
            </a:r>
            <a:r>
              <a:rPr lang="nl-BE" b="0" dirty="0">
                <a:latin typeface="Arial" charset="0"/>
              </a:rPr>
              <a:t>externe experten</a:t>
            </a:r>
            <a:r>
              <a:rPr lang="nl-BE" sz="2800" b="0" dirty="0">
                <a:latin typeface="Arial" charset="0"/>
              </a:rPr>
              <a:t>)</a:t>
            </a:r>
            <a:endParaRPr lang="fr-BE" sz="2800" b="0" dirty="0">
              <a:latin typeface="Arial" charset="0"/>
            </a:endParaRPr>
          </a:p>
          <a:p>
            <a:pPr marL="457200" lvl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800" dirty="0" smtClean="0">
                <a:latin typeface="Arial" charset="0"/>
              </a:rPr>
              <a:t>Website van het netwerk</a:t>
            </a:r>
          </a:p>
          <a:p>
            <a:pPr marL="457200" lvl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800" dirty="0" smtClean="0">
                <a:latin typeface="Arial" charset="0"/>
              </a:rPr>
              <a:t>Internationaal symposium</a:t>
            </a:r>
          </a:p>
          <a:p>
            <a:pPr marL="457200" lvl="1">
              <a:spcBef>
                <a:spcPts val="1800"/>
              </a:spcBef>
              <a:buFont typeface="Wingdings" pitchFamily="2" charset="2"/>
              <a:buChar char="§"/>
            </a:pPr>
            <a:r>
              <a:rPr lang="nl-BE" sz="2800" dirty="0" err="1" smtClean="0">
                <a:latin typeface="Arial" charset="0"/>
              </a:rPr>
              <a:t>Network-driven</a:t>
            </a:r>
            <a:r>
              <a:rPr lang="nl-BE" sz="2800" dirty="0" smtClean="0">
                <a:latin typeface="Arial" charset="0"/>
              </a:rPr>
              <a:t> training </a:t>
            </a:r>
            <a:r>
              <a:rPr lang="nl-BE" sz="2800" dirty="0" err="1" smtClean="0">
                <a:latin typeface="Arial" charset="0"/>
              </a:rPr>
              <a:t>activities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3203575" y="5300663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nl-BE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5334000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539552" y="60877"/>
            <a:ext cx="76328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4400" b="1" dirty="0" smtClean="0">
                <a:latin typeface="+mj-lt"/>
                <a:ea typeface="+mj-ea"/>
                <a:cs typeface="+mj-cs"/>
              </a:rPr>
              <a:t>VI. </a:t>
            </a:r>
            <a:r>
              <a:rPr lang="nl-BE" sz="4400" b="1" dirty="0">
                <a:latin typeface="+mj-lt"/>
                <a:ea typeface="+mj-ea"/>
                <a:cs typeface="+mj-cs"/>
              </a:rPr>
              <a:t>Organisatie netwerk  </a:t>
            </a:r>
            <a:r>
              <a:rPr lang="nl-BE" sz="3600" b="1" dirty="0" smtClean="0">
                <a:latin typeface="+mj-lt"/>
                <a:ea typeface="+mj-ea"/>
                <a:cs typeface="+mj-cs"/>
              </a:rPr>
              <a:t>(2)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043608" y="1052736"/>
            <a:ext cx="781176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BE" b="1" u="sng" dirty="0" smtClean="0">
                <a:latin typeface="Arial" charset="0"/>
              </a:rPr>
              <a:t>Richtlijnen voor de jaarlijkse meetings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nl-BE" dirty="0" smtClean="0">
                <a:latin typeface="Arial" charset="0"/>
              </a:rPr>
              <a:t>Inleiding door de coördinator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dirty="0" smtClean="0">
                <a:latin typeface="Arial" charset="0"/>
              </a:rPr>
              <a:t>Voorstelling van de onderzoeksresultaten en samenwerking door de WP-verantwoordelijken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dirty="0" smtClean="0">
                <a:latin typeface="Arial" charset="0"/>
              </a:rPr>
              <a:t>Presentaties door jonge onderzoekers (eventueel posters)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dirty="0" smtClean="0">
                <a:latin typeface="Arial" charset="0"/>
              </a:rPr>
              <a:t>Korte administratieve meeting (+ verslag)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nl-BE" dirty="0" smtClean="0">
                <a:latin typeface="Arial" charset="0"/>
              </a:rPr>
              <a:t>Beurtrol voor de organisatie</a:t>
            </a: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3203575" y="5300663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nl-BE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587D-8C0D-4464-96A7-7F9A039FCE9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56966" y="5425747"/>
            <a:ext cx="558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BELSPO niet 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vergeten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uit te nodigen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47" y="5314122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 PAI V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formation PAI V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formation PAI V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 PAI VII</Template>
  <TotalTime>894</TotalTime>
  <Words>1021</Words>
  <Application>Microsoft Office PowerPoint</Application>
  <PresentationFormat>On-screen Show (4:3)</PresentationFormat>
  <Paragraphs>399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Information PAI VII</vt:lpstr>
      <vt:lpstr>1_Information PAI VII</vt:lpstr>
      <vt:lpstr>2_Information PAI VII</vt:lpstr>
      <vt:lpstr>Image</vt:lpstr>
      <vt:lpstr>PowerPoint Presentation</vt:lpstr>
      <vt:lpstr>I. Inleiding (1)</vt:lpstr>
      <vt:lpstr>I. Inleiding (2)</vt:lpstr>
      <vt:lpstr>II. Objectieven</vt:lpstr>
      <vt:lpstr>III. Historiek</vt:lpstr>
      <vt:lpstr>IV. Enkele cijfers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BENALI Naziha</dc:creator>
  <cp:lastModifiedBy>FEYS Véronique</cp:lastModifiedBy>
  <cp:revision>77</cp:revision>
  <cp:lastPrinted>2012-11-12T15:31:30Z</cp:lastPrinted>
  <dcterms:created xsi:type="dcterms:W3CDTF">2012-10-30T13:52:12Z</dcterms:created>
  <dcterms:modified xsi:type="dcterms:W3CDTF">2012-11-19T09:31:36Z</dcterms:modified>
</cp:coreProperties>
</file>